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78" d="100"/>
          <a:sy n="78" d="100"/>
        </p:scale>
        <p:origin x="126"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1342DCD-2744-4B72-AE65-35559F65B881}" type="datetimeFigureOut">
              <a:rPr lang="en-GB" smtClean="0"/>
              <a:t>12/03/2021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D2F0A8-99EB-4F2C-94E3-6F6E28C111C1}" type="slidenum">
              <a:rPr lang="en-GB" smtClean="0"/>
              <a:t>‹#›</a:t>
            </a:fld>
            <a:endParaRPr lang="en-GB"/>
          </a:p>
        </p:txBody>
      </p:sp>
    </p:spTree>
    <p:extLst>
      <p:ext uri="{BB962C8B-B14F-4D97-AF65-F5344CB8AC3E}">
        <p14:creationId xmlns:p14="http://schemas.microsoft.com/office/powerpoint/2010/main" val="3618318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342DCD-2744-4B72-AE65-35559F65B881}" type="datetimeFigureOut">
              <a:rPr lang="en-GB" smtClean="0"/>
              <a:t>12/03/2021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D2F0A8-99EB-4F2C-94E3-6F6E28C111C1}" type="slidenum">
              <a:rPr lang="en-GB" smtClean="0"/>
              <a:t>‹#›</a:t>
            </a:fld>
            <a:endParaRPr lang="en-GB"/>
          </a:p>
        </p:txBody>
      </p:sp>
    </p:spTree>
    <p:extLst>
      <p:ext uri="{BB962C8B-B14F-4D97-AF65-F5344CB8AC3E}">
        <p14:creationId xmlns:p14="http://schemas.microsoft.com/office/powerpoint/2010/main" val="384689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342DCD-2744-4B72-AE65-35559F65B881}" type="datetimeFigureOut">
              <a:rPr lang="en-GB" smtClean="0"/>
              <a:t>12/03/2021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D2F0A8-99EB-4F2C-94E3-6F6E28C111C1}" type="slidenum">
              <a:rPr lang="en-GB" smtClean="0"/>
              <a:t>‹#›</a:t>
            </a:fld>
            <a:endParaRPr lang="en-GB"/>
          </a:p>
        </p:txBody>
      </p:sp>
    </p:spTree>
    <p:extLst>
      <p:ext uri="{BB962C8B-B14F-4D97-AF65-F5344CB8AC3E}">
        <p14:creationId xmlns:p14="http://schemas.microsoft.com/office/powerpoint/2010/main" val="3892102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342DCD-2744-4B72-AE65-35559F65B881}" type="datetimeFigureOut">
              <a:rPr lang="en-GB" smtClean="0"/>
              <a:t>12/03/2021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D2F0A8-99EB-4F2C-94E3-6F6E28C111C1}" type="slidenum">
              <a:rPr lang="en-GB" smtClean="0"/>
              <a:t>‹#›</a:t>
            </a:fld>
            <a:endParaRPr lang="en-GB"/>
          </a:p>
        </p:txBody>
      </p:sp>
    </p:spTree>
    <p:extLst>
      <p:ext uri="{BB962C8B-B14F-4D97-AF65-F5344CB8AC3E}">
        <p14:creationId xmlns:p14="http://schemas.microsoft.com/office/powerpoint/2010/main" val="3147327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1342DCD-2744-4B72-AE65-35559F65B881}" type="datetimeFigureOut">
              <a:rPr lang="en-GB" smtClean="0"/>
              <a:t>12/03/2021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D2F0A8-99EB-4F2C-94E3-6F6E28C111C1}" type="slidenum">
              <a:rPr lang="en-GB" smtClean="0"/>
              <a:t>‹#›</a:t>
            </a:fld>
            <a:endParaRPr lang="en-GB"/>
          </a:p>
        </p:txBody>
      </p:sp>
    </p:spTree>
    <p:extLst>
      <p:ext uri="{BB962C8B-B14F-4D97-AF65-F5344CB8AC3E}">
        <p14:creationId xmlns:p14="http://schemas.microsoft.com/office/powerpoint/2010/main" val="2696377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1342DCD-2744-4B72-AE65-35559F65B881}" type="datetimeFigureOut">
              <a:rPr lang="en-GB" smtClean="0"/>
              <a:t>12/03/2021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D2F0A8-99EB-4F2C-94E3-6F6E28C111C1}" type="slidenum">
              <a:rPr lang="en-GB" smtClean="0"/>
              <a:t>‹#›</a:t>
            </a:fld>
            <a:endParaRPr lang="en-GB"/>
          </a:p>
        </p:txBody>
      </p:sp>
    </p:spTree>
    <p:extLst>
      <p:ext uri="{BB962C8B-B14F-4D97-AF65-F5344CB8AC3E}">
        <p14:creationId xmlns:p14="http://schemas.microsoft.com/office/powerpoint/2010/main" val="3308525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1342DCD-2744-4B72-AE65-35559F65B881}" type="datetimeFigureOut">
              <a:rPr lang="en-GB" smtClean="0"/>
              <a:t>12/03/2021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7D2F0A8-99EB-4F2C-94E3-6F6E28C111C1}" type="slidenum">
              <a:rPr lang="en-GB" smtClean="0"/>
              <a:t>‹#›</a:t>
            </a:fld>
            <a:endParaRPr lang="en-GB"/>
          </a:p>
        </p:txBody>
      </p:sp>
    </p:spTree>
    <p:extLst>
      <p:ext uri="{BB962C8B-B14F-4D97-AF65-F5344CB8AC3E}">
        <p14:creationId xmlns:p14="http://schemas.microsoft.com/office/powerpoint/2010/main" val="3980798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1342DCD-2744-4B72-AE65-35559F65B881}" type="datetimeFigureOut">
              <a:rPr lang="en-GB" smtClean="0"/>
              <a:t>12/03/2021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7D2F0A8-99EB-4F2C-94E3-6F6E28C111C1}" type="slidenum">
              <a:rPr lang="en-GB" smtClean="0"/>
              <a:t>‹#›</a:t>
            </a:fld>
            <a:endParaRPr lang="en-GB"/>
          </a:p>
        </p:txBody>
      </p:sp>
    </p:spTree>
    <p:extLst>
      <p:ext uri="{BB962C8B-B14F-4D97-AF65-F5344CB8AC3E}">
        <p14:creationId xmlns:p14="http://schemas.microsoft.com/office/powerpoint/2010/main" val="2205127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342DCD-2744-4B72-AE65-35559F65B881}" type="datetimeFigureOut">
              <a:rPr lang="en-GB" smtClean="0"/>
              <a:t>12/03/2021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7D2F0A8-99EB-4F2C-94E3-6F6E28C111C1}" type="slidenum">
              <a:rPr lang="en-GB" smtClean="0"/>
              <a:t>‹#›</a:t>
            </a:fld>
            <a:endParaRPr lang="en-GB"/>
          </a:p>
        </p:txBody>
      </p:sp>
    </p:spTree>
    <p:extLst>
      <p:ext uri="{BB962C8B-B14F-4D97-AF65-F5344CB8AC3E}">
        <p14:creationId xmlns:p14="http://schemas.microsoft.com/office/powerpoint/2010/main" val="115997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1342DCD-2744-4B72-AE65-35559F65B881}" type="datetimeFigureOut">
              <a:rPr lang="en-GB" smtClean="0"/>
              <a:t>12/03/2021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D2F0A8-99EB-4F2C-94E3-6F6E28C111C1}" type="slidenum">
              <a:rPr lang="en-GB" smtClean="0"/>
              <a:t>‹#›</a:t>
            </a:fld>
            <a:endParaRPr lang="en-GB"/>
          </a:p>
        </p:txBody>
      </p:sp>
    </p:spTree>
    <p:extLst>
      <p:ext uri="{BB962C8B-B14F-4D97-AF65-F5344CB8AC3E}">
        <p14:creationId xmlns:p14="http://schemas.microsoft.com/office/powerpoint/2010/main" val="19491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1342DCD-2744-4B72-AE65-35559F65B881}" type="datetimeFigureOut">
              <a:rPr lang="en-GB" smtClean="0"/>
              <a:t>12/03/2021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D2F0A8-99EB-4F2C-94E3-6F6E28C111C1}" type="slidenum">
              <a:rPr lang="en-GB" smtClean="0"/>
              <a:t>‹#›</a:t>
            </a:fld>
            <a:endParaRPr lang="en-GB"/>
          </a:p>
        </p:txBody>
      </p:sp>
    </p:spTree>
    <p:extLst>
      <p:ext uri="{BB962C8B-B14F-4D97-AF65-F5344CB8AC3E}">
        <p14:creationId xmlns:p14="http://schemas.microsoft.com/office/powerpoint/2010/main" val="1186453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alpha val="43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342DCD-2744-4B72-AE65-35559F65B881}" type="datetimeFigureOut">
              <a:rPr lang="en-GB" smtClean="0"/>
              <a:t>12/03/2021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D2F0A8-99EB-4F2C-94E3-6F6E28C111C1}" type="slidenum">
              <a:rPr lang="en-GB" smtClean="0"/>
              <a:t>‹#›</a:t>
            </a:fld>
            <a:endParaRPr lang="en-GB"/>
          </a:p>
        </p:txBody>
      </p:sp>
    </p:spTree>
    <p:extLst>
      <p:ext uri="{BB962C8B-B14F-4D97-AF65-F5344CB8AC3E}">
        <p14:creationId xmlns:p14="http://schemas.microsoft.com/office/powerpoint/2010/main" val="2255110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0638" y="160637"/>
            <a:ext cx="11874843" cy="6549081"/>
          </a:xfrm>
          <a:prstGeom prst="rect">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762000" y="4806778"/>
            <a:ext cx="10668000" cy="2026508"/>
          </a:xfrm>
        </p:spPr>
        <p:txBody>
          <a:bodyPr>
            <a:normAutofit/>
          </a:bodyPr>
          <a:lstStyle/>
          <a:p>
            <a:r>
              <a:rPr lang="en-GB" sz="5500" b="1" dirty="0">
                <a:solidFill>
                  <a:srgbClr val="C00000"/>
                </a:solidFill>
                <a:latin typeface="Calibri" panose="020F0502020204030204" pitchFamily="34" charset="0"/>
              </a:rPr>
              <a:t>Hildegard von </a:t>
            </a:r>
            <a:r>
              <a:rPr lang="en-GB" sz="5500" b="1" dirty="0" err="1">
                <a:solidFill>
                  <a:srgbClr val="C00000"/>
                </a:solidFill>
                <a:latin typeface="Calibri" panose="020F0502020204030204" pitchFamily="34" charset="0"/>
              </a:rPr>
              <a:t>Bingen</a:t>
            </a:r>
            <a:r>
              <a:rPr lang="en-GB" sz="5500" b="1" dirty="0">
                <a:solidFill>
                  <a:srgbClr val="C00000"/>
                </a:solidFill>
                <a:latin typeface="Calibri" panose="020F0502020204030204" pitchFamily="34" charset="0"/>
              </a:rPr>
              <a:t> </a:t>
            </a:r>
            <a:r>
              <a:rPr lang="en-GB" sz="5500" b="1" dirty="0" smtClean="0">
                <a:solidFill>
                  <a:srgbClr val="C00000"/>
                </a:solidFill>
                <a:latin typeface="Calibri" panose="020F0502020204030204" pitchFamily="34" charset="0"/>
              </a:rPr>
              <a:t/>
            </a:r>
            <a:br>
              <a:rPr lang="en-GB" sz="5500" b="1" dirty="0" smtClean="0">
                <a:solidFill>
                  <a:srgbClr val="C00000"/>
                </a:solidFill>
                <a:latin typeface="Calibri" panose="020F0502020204030204" pitchFamily="34" charset="0"/>
              </a:rPr>
            </a:br>
            <a:r>
              <a:rPr lang="en-GB" sz="5500" b="1" dirty="0" smtClean="0">
                <a:solidFill>
                  <a:srgbClr val="C00000"/>
                </a:solidFill>
                <a:latin typeface="Calibri" panose="020F0502020204030204" pitchFamily="34" charset="0"/>
              </a:rPr>
              <a:t>(</a:t>
            </a:r>
            <a:r>
              <a:rPr lang="en-GB" sz="5500" b="1" dirty="0">
                <a:solidFill>
                  <a:srgbClr val="C00000"/>
                </a:solidFill>
                <a:latin typeface="Calibri" panose="020F0502020204030204" pitchFamily="34" charset="0"/>
              </a:rPr>
              <a:t>1098-1179) – </a:t>
            </a:r>
            <a:r>
              <a:rPr lang="en-GB" sz="5500" b="1" dirty="0" smtClean="0">
                <a:solidFill>
                  <a:srgbClr val="C00000"/>
                </a:solidFill>
                <a:latin typeface="Calibri" panose="020F0502020204030204" pitchFamily="34" charset="0"/>
              </a:rPr>
              <a:t>Composer</a:t>
            </a:r>
            <a:endParaRPr lang="en-GB" sz="5500" dirty="0">
              <a:solidFill>
                <a:srgbClr val="C00000"/>
              </a:solidFill>
              <a:latin typeface="Calibri" panose="020F050202020403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2390" y="271849"/>
            <a:ext cx="7447220" cy="4934593"/>
          </a:xfrm>
          <a:prstGeom prst="rect">
            <a:avLst/>
          </a:prstGeom>
        </p:spPr>
      </p:pic>
    </p:spTree>
    <p:extLst>
      <p:ext uri="{BB962C8B-B14F-4D97-AF65-F5344CB8AC3E}">
        <p14:creationId xmlns:p14="http://schemas.microsoft.com/office/powerpoint/2010/main" val="1666842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638" y="160637"/>
            <a:ext cx="11874843" cy="6549081"/>
          </a:xfrm>
          <a:prstGeom prst="rect">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160639" y="160637"/>
            <a:ext cx="8128612" cy="6478697"/>
          </a:xfrm>
          <a:prstGeom prst="rect">
            <a:avLst/>
          </a:prstGeom>
        </p:spPr>
        <p:txBody>
          <a:bodyPr wrap="square">
            <a:spAutoFit/>
          </a:bodyPr>
          <a:lstStyle/>
          <a:p>
            <a:pPr>
              <a:spcAft>
                <a:spcPts val="1500"/>
              </a:spcAft>
            </a:pPr>
            <a:endParaRPr lang="en-GB" sz="1600" dirty="0" smtClean="0">
              <a:solidFill>
                <a:srgbClr val="C00000"/>
              </a:solidFill>
            </a:endParaRPr>
          </a:p>
          <a:p>
            <a:pPr>
              <a:spcAft>
                <a:spcPts val="1500"/>
              </a:spcAft>
            </a:pPr>
            <a:r>
              <a:rPr lang="en-GB" sz="3000" b="1" dirty="0" smtClean="0">
                <a:solidFill>
                  <a:srgbClr val="C00000"/>
                </a:solidFill>
              </a:rPr>
              <a:t>Hildegard </a:t>
            </a:r>
            <a:r>
              <a:rPr lang="en-GB" sz="3000" b="1" dirty="0">
                <a:solidFill>
                  <a:srgbClr val="C00000"/>
                </a:solidFill>
              </a:rPr>
              <a:t>von </a:t>
            </a:r>
            <a:r>
              <a:rPr lang="en-GB" sz="3000" b="1" dirty="0" err="1">
                <a:solidFill>
                  <a:srgbClr val="C00000"/>
                </a:solidFill>
              </a:rPr>
              <a:t>Bingen</a:t>
            </a:r>
            <a:r>
              <a:rPr lang="en-GB" sz="3000" b="1" dirty="0">
                <a:solidFill>
                  <a:srgbClr val="C00000"/>
                </a:solidFill>
              </a:rPr>
              <a:t> </a:t>
            </a:r>
            <a:r>
              <a:rPr lang="en-GB" sz="3000" dirty="0">
                <a:solidFill>
                  <a:srgbClr val="C00000"/>
                </a:solidFill>
              </a:rPr>
              <a:t>was the </a:t>
            </a:r>
            <a:r>
              <a:rPr lang="en-GB" sz="3000" b="1" dirty="0">
                <a:solidFill>
                  <a:srgbClr val="C00000"/>
                </a:solidFill>
              </a:rPr>
              <a:t>first ever named composer</a:t>
            </a:r>
            <a:r>
              <a:rPr lang="en-GB" sz="3000" dirty="0">
                <a:solidFill>
                  <a:srgbClr val="C00000"/>
                </a:solidFill>
              </a:rPr>
              <a:t>. Although she had no musical training, she is considered the most prolific composer of the middle ages. Hildegard collected 77 of her lyric poems, each with a musical setting composed by her, in </a:t>
            </a:r>
            <a:r>
              <a:rPr lang="en-GB" sz="3000" b="1" i="1" dirty="0" err="1">
                <a:solidFill>
                  <a:srgbClr val="C00000"/>
                </a:solidFill>
              </a:rPr>
              <a:t>Symphonia</a:t>
            </a:r>
            <a:r>
              <a:rPr lang="en-GB" sz="3000" b="1" i="1" dirty="0">
                <a:solidFill>
                  <a:srgbClr val="C00000"/>
                </a:solidFill>
              </a:rPr>
              <a:t> </a:t>
            </a:r>
            <a:r>
              <a:rPr lang="en-GB" sz="3000" b="1" i="1" dirty="0" err="1">
                <a:solidFill>
                  <a:srgbClr val="C00000"/>
                </a:solidFill>
              </a:rPr>
              <a:t>armonie</a:t>
            </a:r>
            <a:r>
              <a:rPr lang="en-GB" sz="3000" b="1" i="1" dirty="0">
                <a:solidFill>
                  <a:srgbClr val="C00000"/>
                </a:solidFill>
              </a:rPr>
              <a:t> </a:t>
            </a:r>
            <a:r>
              <a:rPr lang="en-GB" sz="3000" b="1" i="1" dirty="0" err="1">
                <a:solidFill>
                  <a:srgbClr val="C00000"/>
                </a:solidFill>
              </a:rPr>
              <a:t>celestium</a:t>
            </a:r>
            <a:r>
              <a:rPr lang="en-GB" sz="3000" b="1" i="1" dirty="0">
                <a:solidFill>
                  <a:srgbClr val="C00000"/>
                </a:solidFill>
              </a:rPr>
              <a:t> </a:t>
            </a:r>
            <a:r>
              <a:rPr lang="en-GB" sz="3000" b="1" i="1" dirty="0" err="1">
                <a:solidFill>
                  <a:srgbClr val="C00000"/>
                </a:solidFill>
              </a:rPr>
              <a:t>revelationum</a:t>
            </a:r>
            <a:r>
              <a:rPr lang="en-GB" sz="3000" dirty="0">
                <a:solidFill>
                  <a:srgbClr val="C00000"/>
                </a:solidFill>
              </a:rPr>
              <a:t>.  The songs from the </a:t>
            </a:r>
            <a:r>
              <a:rPr lang="en-GB" sz="3000" dirty="0" err="1">
                <a:solidFill>
                  <a:srgbClr val="C00000"/>
                </a:solidFill>
              </a:rPr>
              <a:t>Symphonia</a:t>
            </a:r>
            <a:r>
              <a:rPr lang="en-GB" sz="3000" dirty="0">
                <a:solidFill>
                  <a:srgbClr val="C00000"/>
                </a:solidFill>
              </a:rPr>
              <a:t> are set to Hildegard's own text and range from antiphons, hymns, and sequences, to </a:t>
            </a:r>
            <a:r>
              <a:rPr lang="en-GB" sz="3000" dirty="0" err="1">
                <a:solidFill>
                  <a:srgbClr val="C00000"/>
                </a:solidFill>
              </a:rPr>
              <a:t>responsories</a:t>
            </a:r>
            <a:r>
              <a:rPr lang="en-GB" sz="3000" dirty="0">
                <a:solidFill>
                  <a:srgbClr val="C00000"/>
                </a:solidFill>
              </a:rPr>
              <a:t>.</a:t>
            </a:r>
            <a:r>
              <a:rPr lang="en-GB" sz="3000" baseline="30000" dirty="0">
                <a:solidFill>
                  <a:srgbClr val="C00000"/>
                </a:solidFill>
              </a:rPr>
              <a:t> </a:t>
            </a:r>
            <a:r>
              <a:rPr lang="en-GB" sz="3000" dirty="0">
                <a:solidFill>
                  <a:srgbClr val="C00000"/>
                </a:solidFill>
              </a:rPr>
              <a:t> </a:t>
            </a:r>
            <a:endParaRPr lang="en-GB" sz="3000" dirty="0" smtClean="0">
              <a:solidFill>
                <a:srgbClr val="C00000"/>
              </a:solidFill>
            </a:endParaRPr>
          </a:p>
          <a:p>
            <a:r>
              <a:rPr lang="en-GB" b="1" dirty="0"/>
              <a:t>Antiphon</a:t>
            </a:r>
            <a:r>
              <a:rPr lang="en-GB" dirty="0"/>
              <a:t> </a:t>
            </a:r>
            <a:r>
              <a:rPr lang="en-GB" dirty="0" smtClean="0"/>
              <a:t>- (</a:t>
            </a:r>
            <a:r>
              <a:rPr lang="en-GB" dirty="0"/>
              <a:t>in traditional Western Christian liturgy)  a short sentence sung recited or sung before or after a psalm (a sacred song or hymn) verse, originally by alternating choirs</a:t>
            </a:r>
            <a:r>
              <a:rPr lang="en-GB" dirty="0" smtClean="0"/>
              <a:t>.</a:t>
            </a:r>
            <a:endParaRPr lang="en-GB" dirty="0"/>
          </a:p>
          <a:p>
            <a:r>
              <a:rPr lang="en-GB" b="1" dirty="0" err="1"/>
              <a:t>Responsories</a:t>
            </a:r>
            <a:r>
              <a:rPr lang="en-GB" dirty="0"/>
              <a:t> – an anthem or chant consisting of responses, recited or sung after a lesson in a church service</a:t>
            </a:r>
            <a:r>
              <a:rPr lang="en-GB" dirty="0" smtClean="0"/>
              <a:t>.</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89251" y="642550"/>
            <a:ext cx="3541483" cy="5469475"/>
          </a:xfrm>
          <a:prstGeom prst="rect">
            <a:avLst/>
          </a:prstGeom>
        </p:spPr>
      </p:pic>
    </p:spTree>
    <p:extLst>
      <p:ext uri="{BB962C8B-B14F-4D97-AF65-F5344CB8AC3E}">
        <p14:creationId xmlns:p14="http://schemas.microsoft.com/office/powerpoint/2010/main" val="3225533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20101" y="469563"/>
            <a:ext cx="6315380" cy="4708981"/>
          </a:xfrm>
          <a:prstGeom prst="rect">
            <a:avLst/>
          </a:prstGeom>
        </p:spPr>
        <p:txBody>
          <a:bodyPr wrap="square">
            <a:spAutoFit/>
          </a:bodyPr>
          <a:lstStyle/>
          <a:p>
            <a:pPr>
              <a:spcAft>
                <a:spcPts val="1500"/>
              </a:spcAft>
            </a:pPr>
            <a:r>
              <a:rPr lang="en-GB" sz="3000" dirty="0">
                <a:solidFill>
                  <a:srgbClr val="C00000"/>
                </a:solidFill>
              </a:rPr>
              <a:t>Her music is monophonic, that is, consisting of exactly one melodic line. Its style has been said to be characterized by soaring melodies that can push the boundaries of traditional </a:t>
            </a:r>
            <a:r>
              <a:rPr lang="en-GB" sz="3000" b="1" dirty="0">
                <a:solidFill>
                  <a:srgbClr val="C00000"/>
                </a:solidFill>
              </a:rPr>
              <a:t>Gregorian chant</a:t>
            </a:r>
            <a:r>
              <a:rPr lang="en-GB" sz="3000" dirty="0">
                <a:solidFill>
                  <a:srgbClr val="C00000"/>
                </a:solidFill>
              </a:rPr>
              <a:t>, and to stand outside the normal practices of monophonic monastic chant.  As with all medieval chant notation, Hildegard's music lacks any indication of tempo or </a:t>
            </a:r>
            <a:r>
              <a:rPr lang="en-GB" sz="3000" dirty="0" smtClean="0">
                <a:solidFill>
                  <a:srgbClr val="C00000"/>
                </a:solidFill>
              </a:rPr>
              <a:t>rhythm.</a:t>
            </a:r>
            <a:endParaRPr lang="en-GB" sz="3000" dirty="0">
              <a:solidFill>
                <a:srgbClr val="C00000"/>
              </a:solidFill>
              <a:latin typeface="Times New Roman" panose="02020603050405020304" pitchFamily="18" charset="0"/>
              <a:ea typeface="Times New Roman" panose="02020603050405020304" pitchFamily="18" charset="0"/>
            </a:endParaRPr>
          </a:p>
        </p:txBody>
      </p:sp>
      <p:sp>
        <p:nvSpPr>
          <p:cNvPr id="3" name="Rectangle 2"/>
          <p:cNvSpPr/>
          <p:nvPr/>
        </p:nvSpPr>
        <p:spPr>
          <a:xfrm>
            <a:off x="160638" y="160637"/>
            <a:ext cx="11874843" cy="6549081"/>
          </a:xfrm>
          <a:prstGeom prst="rect">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160639" y="5465470"/>
            <a:ext cx="11874842" cy="1200329"/>
          </a:xfrm>
          <a:prstGeom prst="rect">
            <a:avLst/>
          </a:prstGeom>
        </p:spPr>
        <p:txBody>
          <a:bodyPr wrap="square">
            <a:spAutoFit/>
          </a:bodyPr>
          <a:lstStyle/>
          <a:p>
            <a:pPr>
              <a:spcAft>
                <a:spcPts val="0"/>
              </a:spcAft>
            </a:pPr>
            <a:r>
              <a:rPr lang="en-GB" b="1" dirty="0">
                <a:latin typeface="Calibri" panose="020F0502020204030204" pitchFamily="34" charset="0"/>
                <a:ea typeface="Calibri" panose="020F0502020204030204" pitchFamily="34" charset="0"/>
                <a:cs typeface="Calibri" panose="020F0502020204030204" pitchFamily="34" charset="0"/>
              </a:rPr>
              <a:t>Gregorian chant</a:t>
            </a:r>
            <a:r>
              <a:rPr lang="en-GB" dirty="0">
                <a:latin typeface="Calibri" panose="020F0502020204030204" pitchFamily="34" charset="0"/>
                <a:ea typeface="Calibri" panose="020F0502020204030204" pitchFamily="34" charset="0"/>
                <a:cs typeface="Calibri" panose="020F0502020204030204" pitchFamily="34" charset="0"/>
              </a:rPr>
              <a:t> (noun) - Gregorian chant first came to exist in the 9th and 10th centuries in Western and Central Europe, and were named after the Pope St. Gregory the Great (540-604 A.D). These chants are performed </a:t>
            </a:r>
            <a:r>
              <a:rPr lang="en-GB" i="1" dirty="0">
                <a:latin typeface="Calibri" panose="020F0502020204030204" pitchFamily="34" charset="0"/>
                <a:ea typeface="Calibri" panose="020F0502020204030204" pitchFamily="34" charset="0"/>
                <a:cs typeface="Calibri" panose="020F0502020204030204" pitchFamily="34" charset="0"/>
              </a:rPr>
              <a:t>A Capella</a:t>
            </a:r>
            <a:r>
              <a:rPr lang="en-GB" dirty="0">
                <a:latin typeface="Calibri" panose="020F0502020204030204" pitchFamily="34" charset="0"/>
                <a:ea typeface="Calibri" panose="020F0502020204030204" pitchFamily="34" charset="0"/>
                <a:cs typeface="Calibri" panose="020F0502020204030204" pitchFamily="34" charset="0"/>
              </a:rPr>
              <a:t>, without musical support, and sung in Latin. Latin had been the language in use throughout the Roman Catholic Church almost since its foundation.</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612" y="914397"/>
            <a:ext cx="5301515" cy="3980291"/>
          </a:xfrm>
          <a:prstGeom prst="rect">
            <a:avLst/>
          </a:prstGeom>
        </p:spPr>
      </p:pic>
    </p:spTree>
    <p:extLst>
      <p:ext uri="{BB962C8B-B14F-4D97-AF65-F5344CB8AC3E}">
        <p14:creationId xmlns:p14="http://schemas.microsoft.com/office/powerpoint/2010/main" val="2172095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638" y="160637"/>
            <a:ext cx="11874843" cy="6549081"/>
          </a:xfrm>
          <a:prstGeom prst="rect">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385119" y="388189"/>
            <a:ext cx="6007443" cy="6093976"/>
          </a:xfrm>
          <a:prstGeom prst="rect">
            <a:avLst/>
          </a:prstGeom>
        </p:spPr>
        <p:txBody>
          <a:bodyPr wrap="square">
            <a:spAutoFit/>
          </a:bodyPr>
          <a:lstStyle/>
          <a:p>
            <a:pPr>
              <a:spcAft>
                <a:spcPts val="1500"/>
              </a:spcAft>
            </a:pPr>
            <a:r>
              <a:rPr lang="en-GB" sz="3000" dirty="0">
                <a:solidFill>
                  <a:srgbClr val="C00000"/>
                </a:solidFill>
                <a:latin typeface="Calibri" panose="020F0502020204030204" pitchFamily="34" charset="0"/>
                <a:ea typeface="Times New Roman" panose="02020603050405020304" pitchFamily="18" charset="0"/>
              </a:rPr>
              <a:t>Interest in Hildegard started to grow around the 800th anniversary of her death in 1979, when Philip Pickett and his New London Consort gave possibly the first English performances of four of Hildegard’s songs.  The first recorded album </a:t>
            </a:r>
            <a:r>
              <a:rPr lang="en-GB" sz="3000" i="1" dirty="0">
                <a:solidFill>
                  <a:srgbClr val="C00000"/>
                </a:solidFill>
                <a:latin typeface="Calibri" panose="020F0502020204030204" pitchFamily="34" charset="0"/>
                <a:ea typeface="Times New Roman" panose="02020603050405020304" pitchFamily="18" charset="0"/>
              </a:rPr>
              <a:t>A Feather on the Breath of God </a:t>
            </a:r>
            <a:r>
              <a:rPr lang="en-GB" sz="3000" dirty="0">
                <a:solidFill>
                  <a:srgbClr val="C00000"/>
                </a:solidFill>
                <a:latin typeface="Calibri" panose="020F0502020204030204" pitchFamily="34" charset="0"/>
                <a:ea typeface="Times New Roman" panose="02020603050405020304" pitchFamily="18" charset="0"/>
              </a:rPr>
              <a:t>won a Grammy in 1983 piqued people’s curiosity about the author of these sensual, vivid, lyrical songs and went on to sell more than half a million copies. </a:t>
            </a:r>
            <a:endParaRPr lang="en-GB" sz="3000" dirty="0">
              <a:solidFill>
                <a:srgbClr val="C00000"/>
              </a:solidFill>
              <a:effectLst/>
              <a:latin typeface="Times New Roman" panose="02020603050405020304" pitchFamily="18" charset="0"/>
              <a:ea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4389" y="1248032"/>
            <a:ext cx="5239265" cy="3929449"/>
          </a:xfrm>
          <a:prstGeom prst="rect">
            <a:avLst/>
          </a:prstGeom>
        </p:spPr>
      </p:pic>
    </p:spTree>
    <p:extLst>
      <p:ext uri="{BB962C8B-B14F-4D97-AF65-F5344CB8AC3E}">
        <p14:creationId xmlns:p14="http://schemas.microsoft.com/office/powerpoint/2010/main" val="2733679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638" y="160637"/>
            <a:ext cx="11874843" cy="6549081"/>
          </a:xfrm>
          <a:prstGeom prst="rect">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4860237" y="849854"/>
            <a:ext cx="6874477" cy="5170646"/>
          </a:xfrm>
          <a:prstGeom prst="rect">
            <a:avLst/>
          </a:prstGeom>
        </p:spPr>
        <p:txBody>
          <a:bodyPr wrap="square">
            <a:spAutoFit/>
          </a:bodyPr>
          <a:lstStyle/>
          <a:p>
            <a:pPr>
              <a:spcAft>
                <a:spcPts val="1500"/>
              </a:spcAft>
            </a:pPr>
            <a:r>
              <a:rPr lang="en-GB" sz="3000" dirty="0">
                <a:solidFill>
                  <a:srgbClr val="C00000"/>
                </a:solidFill>
                <a:latin typeface="Calibri" panose="020F0502020204030204" pitchFamily="34" charset="0"/>
                <a:ea typeface="Times New Roman" panose="02020603050405020304" pitchFamily="18" charset="0"/>
              </a:rPr>
              <a:t>Now there are hundreds of recordings of Hildegard’s music, numerous biographies not to mention novels, popular histories, documentaries and websites hailing her as an early feminist and New Age guru.  German composer Klaus </a:t>
            </a:r>
            <a:r>
              <a:rPr lang="en-GB" sz="3000" dirty="0" err="1">
                <a:solidFill>
                  <a:srgbClr val="C00000"/>
                </a:solidFill>
                <a:latin typeface="Calibri" panose="020F0502020204030204" pitchFamily="34" charset="0"/>
                <a:ea typeface="Times New Roman" panose="02020603050405020304" pitchFamily="18" charset="0"/>
              </a:rPr>
              <a:t>Zundel</a:t>
            </a:r>
            <a:r>
              <a:rPr lang="en-GB" sz="3000" dirty="0">
                <a:solidFill>
                  <a:srgbClr val="C00000"/>
                </a:solidFill>
                <a:latin typeface="Calibri" panose="020F0502020204030204" pitchFamily="34" charset="0"/>
                <a:ea typeface="Times New Roman" panose="02020603050405020304" pitchFamily="18" charset="0"/>
              </a:rPr>
              <a:t> shared disco remixes of her soaring monodies with Ibizan ravers in the late 1990s.  Metal fans love her compositions and many 21st century music journalists cite the ‘origins of metal’ as sitting within Hildegard’s work. </a:t>
            </a:r>
            <a:endParaRPr lang="en-GB" sz="3000" dirty="0">
              <a:solidFill>
                <a:srgbClr val="C00000"/>
              </a:solidFill>
              <a:effectLst/>
              <a:latin typeface="Times New Roman" panose="02020603050405020304" pitchFamily="18" charset="0"/>
              <a:ea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171" y="577677"/>
            <a:ext cx="3797300" cy="5715000"/>
          </a:xfrm>
          <a:prstGeom prst="rect">
            <a:avLst/>
          </a:prstGeom>
        </p:spPr>
      </p:pic>
    </p:spTree>
    <p:extLst>
      <p:ext uri="{BB962C8B-B14F-4D97-AF65-F5344CB8AC3E}">
        <p14:creationId xmlns:p14="http://schemas.microsoft.com/office/powerpoint/2010/main" val="266112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638" y="160637"/>
            <a:ext cx="11874843" cy="6549081"/>
          </a:xfrm>
          <a:prstGeom prst="rect">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0" y="564143"/>
            <a:ext cx="11874842" cy="1862048"/>
          </a:xfrm>
          <a:prstGeom prst="rect">
            <a:avLst/>
          </a:prstGeom>
        </p:spPr>
        <p:txBody>
          <a:bodyPr wrap="square">
            <a:spAutoFit/>
          </a:bodyPr>
          <a:lstStyle/>
          <a:p>
            <a:pPr algn="ctr">
              <a:spcAft>
                <a:spcPts val="1500"/>
              </a:spcAft>
            </a:pPr>
            <a:r>
              <a:rPr lang="en-GB" sz="3000" dirty="0">
                <a:solidFill>
                  <a:srgbClr val="C00000"/>
                </a:solidFill>
                <a:latin typeface="Calibri" panose="020F0502020204030204" pitchFamily="34" charset="0"/>
                <a:ea typeface="Times New Roman" panose="02020603050405020304" pitchFamily="18" charset="0"/>
              </a:rPr>
              <a:t>Hildegard saw music as the ultimate connection with the divine. </a:t>
            </a:r>
            <a:endParaRPr lang="en-GB" sz="3000" dirty="0" smtClean="0">
              <a:solidFill>
                <a:srgbClr val="C00000"/>
              </a:solidFill>
              <a:latin typeface="Calibri" panose="020F0502020204030204" pitchFamily="34" charset="0"/>
              <a:ea typeface="Times New Roman" panose="02020603050405020304" pitchFamily="18" charset="0"/>
            </a:endParaRPr>
          </a:p>
          <a:p>
            <a:pPr algn="ctr">
              <a:spcAft>
                <a:spcPts val="1500"/>
              </a:spcAft>
            </a:pPr>
            <a:r>
              <a:rPr lang="en-GB" sz="3000" dirty="0" smtClean="0">
                <a:solidFill>
                  <a:srgbClr val="C00000"/>
                </a:solidFill>
                <a:latin typeface="Calibri" panose="020F0502020204030204" pitchFamily="34" charset="0"/>
                <a:ea typeface="Times New Roman" panose="02020603050405020304" pitchFamily="18" charset="0"/>
              </a:rPr>
              <a:t>She </a:t>
            </a:r>
            <a:r>
              <a:rPr lang="en-GB" sz="3000" dirty="0">
                <a:solidFill>
                  <a:srgbClr val="C00000"/>
                </a:solidFill>
                <a:latin typeface="Calibri" panose="020F0502020204030204" pitchFamily="34" charset="0"/>
                <a:ea typeface="Times New Roman" panose="02020603050405020304" pitchFamily="18" charset="0"/>
              </a:rPr>
              <a:t>tells us: </a:t>
            </a:r>
            <a:r>
              <a:rPr lang="en-GB" sz="3000" i="1" dirty="0">
                <a:solidFill>
                  <a:srgbClr val="C00000"/>
                </a:solidFill>
                <a:latin typeface="Calibri" panose="020F0502020204030204" pitchFamily="34" charset="0"/>
                <a:ea typeface="Times New Roman" panose="02020603050405020304" pitchFamily="18" charset="0"/>
              </a:rPr>
              <a:t>“</a:t>
            </a:r>
            <a:r>
              <a:rPr lang="en-GB" sz="3000" b="1" i="1" dirty="0">
                <a:solidFill>
                  <a:srgbClr val="C00000"/>
                </a:solidFill>
                <a:latin typeface="Calibri" panose="020F0502020204030204" pitchFamily="34" charset="0"/>
                <a:ea typeface="Times New Roman" panose="02020603050405020304" pitchFamily="18" charset="0"/>
              </a:rPr>
              <a:t>There is the music of Heaven in all things</a:t>
            </a:r>
            <a:r>
              <a:rPr lang="en-GB" sz="3000" i="1" dirty="0">
                <a:solidFill>
                  <a:srgbClr val="C00000"/>
                </a:solidFill>
                <a:latin typeface="Calibri" panose="020F0502020204030204" pitchFamily="34" charset="0"/>
                <a:ea typeface="Times New Roman" panose="02020603050405020304" pitchFamily="18" charset="0"/>
              </a:rPr>
              <a:t>.” </a:t>
            </a:r>
            <a:endParaRPr lang="en-GB" sz="3000" i="1" dirty="0" smtClean="0">
              <a:solidFill>
                <a:srgbClr val="C00000"/>
              </a:solidFill>
              <a:latin typeface="Calibri" panose="020F0502020204030204" pitchFamily="34" charset="0"/>
              <a:ea typeface="Times New Roman" panose="02020603050405020304" pitchFamily="18" charset="0"/>
            </a:endParaRPr>
          </a:p>
          <a:p>
            <a:pPr algn="ctr">
              <a:spcAft>
                <a:spcPts val="1500"/>
              </a:spcAft>
            </a:pPr>
            <a:r>
              <a:rPr lang="en-GB" sz="3000" dirty="0" smtClean="0">
                <a:solidFill>
                  <a:srgbClr val="C00000"/>
                </a:solidFill>
                <a:latin typeface="Calibri" panose="020F0502020204030204" pitchFamily="34" charset="0"/>
                <a:ea typeface="Times New Roman" panose="02020603050405020304" pitchFamily="18" charset="0"/>
              </a:rPr>
              <a:t>She </a:t>
            </a:r>
            <a:r>
              <a:rPr lang="en-GB" sz="3000" dirty="0">
                <a:solidFill>
                  <a:srgbClr val="C00000"/>
                </a:solidFill>
                <a:latin typeface="Calibri" panose="020F0502020204030204" pitchFamily="34" charset="0"/>
                <a:ea typeface="Times New Roman" panose="02020603050405020304" pitchFamily="18" charset="0"/>
              </a:rPr>
              <a:t>is considered a patron saint of musicians and writers.</a:t>
            </a:r>
            <a:endParaRPr lang="en-GB" sz="3000" dirty="0">
              <a:solidFill>
                <a:srgbClr val="C00000"/>
              </a:solidFill>
              <a:effectLst/>
              <a:latin typeface="Times New Roman" panose="02020603050405020304" pitchFamily="18" charset="0"/>
              <a:ea typeface="Times New Roman" panose="02020603050405020304" pitchFamily="18" charset="0"/>
            </a:endParaRPr>
          </a:p>
        </p:txBody>
      </p:sp>
      <p:pic>
        <p:nvPicPr>
          <p:cNvPr id="6" name="Picture 5" descr="Hildegard of Binge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73396" y="2607276"/>
            <a:ext cx="5140409" cy="3632886"/>
          </a:xfrm>
          <a:prstGeom prst="rect">
            <a:avLst/>
          </a:prstGeom>
          <a:noFill/>
          <a:ln>
            <a:noFill/>
          </a:ln>
        </p:spPr>
      </p:pic>
    </p:spTree>
    <p:extLst>
      <p:ext uri="{BB962C8B-B14F-4D97-AF65-F5344CB8AC3E}">
        <p14:creationId xmlns:p14="http://schemas.microsoft.com/office/powerpoint/2010/main" val="2109944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472</Words>
  <Application>Microsoft Office PowerPoint</Application>
  <PresentationFormat>Widescreen</PresentationFormat>
  <Paragraphs>12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Hildegard von Bingen  (1098-1179) – Composer</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Hildegard von Bingen  (1098-1179) – Composer</dc:title>
  <dc:creator>Fiona D'Silva</dc:creator>
  <cp:lastModifiedBy>Fiona D'Silva</cp:lastModifiedBy>
  <cp:revision>20</cp:revision>
  <dcterms:created xsi:type="dcterms:W3CDTF">2021-03-11T12:32:54Z</dcterms:created>
  <dcterms:modified xsi:type="dcterms:W3CDTF">2021-03-12T09:44:44Z</dcterms:modified>
</cp:coreProperties>
</file>