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9144000" cy="5143500" type="screen16x9"/>
  <p:notesSz cx="6858000" cy="9144000"/>
  <p:embeddedFontLst>
    <p:embeddedFont>
      <p:font typeface="29LT Adir Bold" panose="020B0604020202020204" charset="-78"/>
      <p:regular r:id="rId23"/>
    </p:embeddedFont>
    <p:embeddedFont>
      <p:font typeface="Ara Hamah 1964" panose="020B0604020202020204" charset="-78"/>
      <p:regular r:id="rId24"/>
    </p:embeddedFont>
    <p:embeddedFont>
      <p:font typeface="Georgia" panose="02040502050405020303" pitchFamily="18" charset="0"/>
      <p:regular r:id="rId25"/>
      <p:bold r:id="rId26"/>
      <p:italic r:id="rId27"/>
      <p:boldItalic r:id="rId28"/>
    </p:embeddedFont>
    <p:embeddedFont>
      <p:font typeface="IBM Plex Sans Condensed" panose="020B0506050203000203" pitchFamily="34" charset="0"/>
      <p:regular r:id="rId29"/>
      <p:bold r:id="rId30"/>
      <p:italic r:id="rId31"/>
      <p:boldItalic r:id="rId32"/>
    </p:embeddedFont>
    <p:embeddedFont>
      <p:font typeface="IBM Plex Sans Condensed Bold" panose="020B0806050203000203" charset="0"/>
      <p:regular r:id="rId33"/>
    </p:embeddedFont>
    <p:embeddedFont>
      <p:font typeface="Quattrocento" panose="02020502030000000404" pitchFamily="18" charset="0"/>
      <p:regular r:id="rId34"/>
      <p:bold r:id="rId35"/>
    </p:embeddedFont>
    <p:embeddedFont>
      <p:font typeface="Varela Round" panose="00000500000000000000" pitchFamily="2" charset="-79"/>
      <p:regular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139" d="100"/>
          <a:sy n="139" d="100"/>
        </p:scale>
        <p:origin x="80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mailto:info@hindueducationboarduk.org" TargetMode="External"/><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3.sv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4.png"/><Relationship Id="rId5" Type="http://schemas.openxmlformats.org/officeDocument/2006/relationships/image" Target="../media/image19.png"/><Relationship Id="rId10" Type="http://schemas.openxmlformats.org/officeDocument/2006/relationships/image" Target="../media/image23.png"/><Relationship Id="rId4" Type="http://schemas.openxmlformats.org/officeDocument/2006/relationships/image" Target="../media/image18.png"/><Relationship Id="rId9"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7.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svg"/><Relationship Id="rId7" Type="http://schemas.openxmlformats.org/officeDocument/2006/relationships/image" Target="../media/image31.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35.jpeg"/><Relationship Id="rId4"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36.jpe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37.jpe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59.png"/><Relationship Id="rId18" Type="http://schemas.openxmlformats.org/officeDocument/2006/relationships/image" Target="../media/image64.svg"/><Relationship Id="rId3" Type="http://schemas.openxmlformats.org/officeDocument/2006/relationships/image" Target="../media/image49.svg"/><Relationship Id="rId21" Type="http://schemas.openxmlformats.org/officeDocument/2006/relationships/image" Target="../media/image17.png"/><Relationship Id="rId7" Type="http://schemas.openxmlformats.org/officeDocument/2006/relationships/image" Target="../media/image53.png"/><Relationship Id="rId12" Type="http://schemas.openxmlformats.org/officeDocument/2006/relationships/image" Target="../media/image58.svg"/><Relationship Id="rId17" Type="http://schemas.openxmlformats.org/officeDocument/2006/relationships/image" Target="../media/image63.png"/><Relationship Id="rId2" Type="http://schemas.openxmlformats.org/officeDocument/2006/relationships/image" Target="../media/image48.png"/><Relationship Id="rId16" Type="http://schemas.openxmlformats.org/officeDocument/2006/relationships/image" Target="../media/image62.svg"/><Relationship Id="rId20" Type="http://schemas.openxmlformats.org/officeDocument/2006/relationships/image" Target="../media/image66.svg"/><Relationship Id="rId1" Type="http://schemas.openxmlformats.org/officeDocument/2006/relationships/slideLayout" Target="../slideLayouts/slideLayout7.xml"/><Relationship Id="rId6" Type="http://schemas.openxmlformats.org/officeDocument/2006/relationships/image" Target="../media/image52.svg"/><Relationship Id="rId11" Type="http://schemas.openxmlformats.org/officeDocument/2006/relationships/image" Target="../media/image57.png"/><Relationship Id="rId5" Type="http://schemas.openxmlformats.org/officeDocument/2006/relationships/image" Target="../media/image51.png"/><Relationship Id="rId15" Type="http://schemas.openxmlformats.org/officeDocument/2006/relationships/image" Target="../media/image61.png"/><Relationship Id="rId10" Type="http://schemas.openxmlformats.org/officeDocument/2006/relationships/image" Target="../media/image56.svg"/><Relationship Id="rId19" Type="http://schemas.openxmlformats.org/officeDocument/2006/relationships/image" Target="../media/image65.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svg"/><Relationship Id="rId22" Type="http://schemas.openxmlformats.org/officeDocument/2006/relationships/image" Target="../media/image67.jpeg"/></Relationships>
</file>

<file path=ppt/slides/_rels/slide18.xml.rels><?xml version="1.0" encoding="UTF-8" standalone="yes"?>
<Relationships xmlns="http://schemas.openxmlformats.org/package/2006/relationships"><Relationship Id="rId3" Type="http://schemas.openxmlformats.org/officeDocument/2006/relationships/image" Target="../media/image69.svg"/><Relationship Id="rId2" Type="http://schemas.openxmlformats.org/officeDocument/2006/relationships/image" Target="../media/image68.pn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17.png"/><Relationship Id="rId4" Type="http://schemas.openxmlformats.org/officeDocument/2006/relationships/image" Target="../media/image70.png"/></Relationships>
</file>

<file path=ppt/slides/_rels/slide19.xml.rels><?xml version="1.0" encoding="UTF-8" standalone="yes"?>
<Relationships xmlns="http://schemas.openxmlformats.org/package/2006/relationships"><Relationship Id="rId3" Type="http://schemas.openxmlformats.org/officeDocument/2006/relationships/image" Target="../media/image73.svg"/><Relationship Id="rId2" Type="http://schemas.openxmlformats.org/officeDocument/2006/relationships/image" Target="../media/image72.png"/><Relationship Id="rId1" Type="http://schemas.openxmlformats.org/officeDocument/2006/relationships/slideLayout" Target="../slideLayouts/slideLayout7.xml"/><Relationship Id="rId5" Type="http://schemas.openxmlformats.org/officeDocument/2006/relationships/image" Target="../media/image74.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78.jpeg"/><Relationship Id="rId13" Type="http://schemas.openxmlformats.org/officeDocument/2006/relationships/image" Target="../media/image83.png"/><Relationship Id="rId18" Type="http://schemas.openxmlformats.org/officeDocument/2006/relationships/image" Target="../media/image88.jpeg"/><Relationship Id="rId3" Type="http://schemas.openxmlformats.org/officeDocument/2006/relationships/image" Target="../media/image69.svg"/><Relationship Id="rId7" Type="http://schemas.openxmlformats.org/officeDocument/2006/relationships/image" Target="../media/image77.svg"/><Relationship Id="rId12" Type="http://schemas.openxmlformats.org/officeDocument/2006/relationships/image" Target="../media/image82.jpeg"/><Relationship Id="rId17" Type="http://schemas.openxmlformats.org/officeDocument/2006/relationships/image" Target="../media/image87.svg"/><Relationship Id="rId2" Type="http://schemas.openxmlformats.org/officeDocument/2006/relationships/image" Target="../media/image68.png"/><Relationship Id="rId16" Type="http://schemas.openxmlformats.org/officeDocument/2006/relationships/image" Target="../media/image86.png"/><Relationship Id="rId1" Type="http://schemas.openxmlformats.org/officeDocument/2006/relationships/slideLayout" Target="../slideLayouts/slideLayout7.xml"/><Relationship Id="rId6" Type="http://schemas.openxmlformats.org/officeDocument/2006/relationships/image" Target="../media/image76.png"/><Relationship Id="rId11" Type="http://schemas.openxmlformats.org/officeDocument/2006/relationships/image" Target="../media/image81.svg"/><Relationship Id="rId5" Type="http://schemas.openxmlformats.org/officeDocument/2006/relationships/image" Target="../media/image75.jpeg"/><Relationship Id="rId15" Type="http://schemas.openxmlformats.org/officeDocument/2006/relationships/image" Target="../media/image85.jpeg"/><Relationship Id="rId10" Type="http://schemas.openxmlformats.org/officeDocument/2006/relationships/image" Target="../media/image80.png"/><Relationship Id="rId4" Type="http://schemas.openxmlformats.org/officeDocument/2006/relationships/image" Target="../media/image17.png"/><Relationship Id="rId9" Type="http://schemas.openxmlformats.org/officeDocument/2006/relationships/image" Target="../media/image79.jpe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svg"/><Relationship Id="rId7" Type="http://schemas.openxmlformats.org/officeDocument/2006/relationships/image" Target="../media/image89.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png"/><Relationship Id="rId10" Type="http://schemas.openxmlformats.org/officeDocument/2006/relationships/hyperlink" Target="mailto:info@hindueducationboarduk.org" TargetMode="External"/><Relationship Id="rId4" Type="http://schemas.openxmlformats.org/officeDocument/2006/relationships/image" Target="../media/image5.png"/><Relationship Id="rId9" Type="http://schemas.openxmlformats.org/officeDocument/2006/relationships/image" Target="../media/image9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63503"/>
            <a:ext cx="9270997" cy="5270497"/>
          </a:xfrm>
          <a:custGeom>
            <a:avLst/>
            <a:gdLst/>
            <a:ahLst/>
            <a:cxnLst/>
            <a:rect l="l" t="t" r="r" b="b"/>
            <a:pathLst>
              <a:path w="9270997" h="52704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0" y="291084"/>
            <a:ext cx="6137148" cy="3176016"/>
          </a:xfrm>
          <a:custGeom>
            <a:avLst/>
            <a:gdLst/>
            <a:ahLst/>
            <a:cxnLst/>
            <a:rect l="l" t="t" r="r" b="b"/>
            <a:pathLst>
              <a:path w="6137148" h="3176016">
                <a:moveTo>
                  <a:pt x="0" y="0"/>
                </a:moveTo>
                <a:lnTo>
                  <a:pt x="6137148" y="0"/>
                </a:lnTo>
                <a:lnTo>
                  <a:pt x="6137148" y="3176016"/>
                </a:lnTo>
                <a:lnTo>
                  <a:pt x="0" y="3176016"/>
                </a:lnTo>
                <a:lnTo>
                  <a:pt x="0" y="0"/>
                </a:lnTo>
                <a:close/>
              </a:path>
            </a:pathLst>
          </a:custGeom>
          <a:blipFill>
            <a:blip r:embed="rId4"/>
            <a:stretch>
              <a:fillRect l="-446"/>
            </a:stretch>
          </a:blipFill>
        </p:spPr>
        <p:txBody>
          <a:bodyPr/>
          <a:lstStyle/>
          <a:p>
            <a:endParaRPr lang="en-GB">
              <a:latin typeface="+mj-lt"/>
            </a:endParaRPr>
          </a:p>
        </p:txBody>
      </p:sp>
      <p:sp>
        <p:nvSpPr>
          <p:cNvPr id="4" name="Freeform 4"/>
          <p:cNvSpPr/>
          <p:nvPr/>
        </p:nvSpPr>
        <p:spPr>
          <a:xfrm>
            <a:off x="7961376" y="1266444"/>
            <a:ext cx="1180338" cy="2622042"/>
          </a:xfrm>
          <a:custGeom>
            <a:avLst/>
            <a:gdLst/>
            <a:ahLst/>
            <a:cxnLst/>
            <a:rect l="l" t="t" r="r" b="b"/>
            <a:pathLst>
              <a:path w="1180338" h="2622042">
                <a:moveTo>
                  <a:pt x="0" y="0"/>
                </a:moveTo>
                <a:lnTo>
                  <a:pt x="1180338" y="0"/>
                </a:lnTo>
                <a:lnTo>
                  <a:pt x="1180338" y="2622042"/>
                </a:lnTo>
                <a:lnTo>
                  <a:pt x="0" y="2622042"/>
                </a:lnTo>
                <a:lnTo>
                  <a:pt x="0" y="0"/>
                </a:lnTo>
                <a:close/>
              </a:path>
            </a:pathLst>
          </a:custGeom>
          <a:blipFill>
            <a:blip r:embed="rId5"/>
            <a:stretch>
              <a:fillRect/>
            </a:stretch>
          </a:blipFill>
        </p:spPr>
        <p:txBody>
          <a:bodyPr/>
          <a:lstStyle/>
          <a:p>
            <a:endParaRPr lang="en-GB">
              <a:latin typeface="+mj-lt"/>
            </a:endParaRPr>
          </a:p>
        </p:txBody>
      </p:sp>
      <p:sp>
        <p:nvSpPr>
          <p:cNvPr id="5" name="Freeform 5"/>
          <p:cNvSpPr/>
          <p:nvPr/>
        </p:nvSpPr>
        <p:spPr>
          <a:xfrm>
            <a:off x="1051131" y="2607564"/>
            <a:ext cx="3301746" cy="1640586"/>
          </a:xfrm>
          <a:custGeom>
            <a:avLst/>
            <a:gdLst/>
            <a:ahLst/>
            <a:cxnLst/>
            <a:rect l="l" t="t" r="r" b="b"/>
            <a:pathLst>
              <a:path w="3301746" h="1640586">
                <a:moveTo>
                  <a:pt x="0" y="0"/>
                </a:moveTo>
                <a:lnTo>
                  <a:pt x="3301746" y="0"/>
                </a:lnTo>
                <a:lnTo>
                  <a:pt x="3301746" y="1640586"/>
                </a:lnTo>
                <a:lnTo>
                  <a:pt x="0" y="1640586"/>
                </a:lnTo>
                <a:lnTo>
                  <a:pt x="0" y="0"/>
                </a:lnTo>
                <a:close/>
              </a:path>
            </a:pathLst>
          </a:custGeom>
          <a:blipFill>
            <a:blip r:embed="rId6"/>
            <a:stretch>
              <a:fillRect/>
            </a:stretch>
          </a:blipFill>
        </p:spPr>
        <p:txBody>
          <a:bodyPr/>
          <a:lstStyle/>
          <a:p>
            <a:endParaRPr lang="en-GB">
              <a:latin typeface="+mj-lt"/>
            </a:endParaRPr>
          </a:p>
        </p:txBody>
      </p:sp>
      <p:sp>
        <p:nvSpPr>
          <p:cNvPr id="6" name="Freeform 6"/>
          <p:cNvSpPr/>
          <p:nvPr/>
        </p:nvSpPr>
        <p:spPr>
          <a:xfrm>
            <a:off x="2772661" y="4259590"/>
            <a:ext cx="3325368" cy="13716"/>
          </a:xfrm>
          <a:custGeom>
            <a:avLst/>
            <a:gdLst/>
            <a:ahLst/>
            <a:cxnLst/>
            <a:rect l="l" t="t" r="r" b="b"/>
            <a:pathLst>
              <a:path w="3325368" h="13716">
                <a:moveTo>
                  <a:pt x="0" y="0"/>
                </a:moveTo>
                <a:lnTo>
                  <a:pt x="3325368" y="0"/>
                </a:lnTo>
                <a:lnTo>
                  <a:pt x="3325368" y="13716"/>
                </a:lnTo>
                <a:lnTo>
                  <a:pt x="0" y="1371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latin typeface="+mj-lt"/>
            </a:endParaRPr>
          </a:p>
        </p:txBody>
      </p:sp>
      <p:sp>
        <p:nvSpPr>
          <p:cNvPr id="7" name="Freeform 7"/>
          <p:cNvSpPr/>
          <p:nvPr/>
        </p:nvSpPr>
        <p:spPr>
          <a:xfrm>
            <a:off x="2772661" y="4686310"/>
            <a:ext cx="3160776" cy="13716"/>
          </a:xfrm>
          <a:custGeom>
            <a:avLst/>
            <a:gdLst/>
            <a:ahLst/>
            <a:cxnLst/>
            <a:rect l="l" t="t" r="r" b="b"/>
            <a:pathLst>
              <a:path w="3160776" h="13716">
                <a:moveTo>
                  <a:pt x="0" y="0"/>
                </a:moveTo>
                <a:lnTo>
                  <a:pt x="3160776" y="0"/>
                </a:lnTo>
                <a:lnTo>
                  <a:pt x="3160776" y="13716"/>
                </a:lnTo>
                <a:lnTo>
                  <a:pt x="0" y="137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latin typeface="+mj-lt"/>
            </a:endParaRPr>
          </a:p>
        </p:txBody>
      </p:sp>
      <p:sp>
        <p:nvSpPr>
          <p:cNvPr id="8" name="TextBox 8"/>
          <p:cNvSpPr txBox="1"/>
          <p:nvPr/>
        </p:nvSpPr>
        <p:spPr>
          <a:xfrm>
            <a:off x="866851" y="1502026"/>
            <a:ext cx="4389063" cy="947182"/>
          </a:xfrm>
          <a:prstGeom prst="rect">
            <a:avLst/>
          </a:prstGeom>
        </p:spPr>
        <p:txBody>
          <a:bodyPr lIns="0" tIns="0" rIns="0" bIns="0" rtlCol="0" anchor="t">
            <a:spAutoFit/>
          </a:bodyPr>
          <a:lstStyle/>
          <a:p>
            <a:pPr algn="l">
              <a:lnSpc>
                <a:spcPts val="5750"/>
              </a:lnSpc>
            </a:pPr>
            <a:r>
              <a:rPr lang="en-US" sz="11501" b="1" dirty="0">
                <a:solidFill>
                  <a:srgbClr val="FFE066"/>
                </a:solidFill>
                <a:latin typeface="+mj-lt"/>
                <a:ea typeface="29LT Adir Bold"/>
                <a:cs typeface="29LT Adir Bold"/>
                <a:sym typeface="29LT Adir Bold"/>
              </a:rPr>
              <a:t>Diwali</a:t>
            </a:r>
          </a:p>
        </p:txBody>
      </p:sp>
      <p:sp>
        <p:nvSpPr>
          <p:cNvPr id="9" name="TextBox 9"/>
          <p:cNvSpPr txBox="1"/>
          <p:nvPr/>
        </p:nvSpPr>
        <p:spPr>
          <a:xfrm>
            <a:off x="3467557" y="3875189"/>
            <a:ext cx="50559" cy="384144"/>
          </a:xfrm>
          <a:prstGeom prst="rect">
            <a:avLst/>
          </a:prstGeom>
        </p:spPr>
        <p:txBody>
          <a:bodyPr lIns="0" tIns="0" rIns="0" bIns="0" rtlCol="0" anchor="t">
            <a:spAutoFit/>
          </a:bodyPr>
          <a:lstStyle/>
          <a:p>
            <a:pPr algn="l">
              <a:lnSpc>
                <a:spcPts val="3509"/>
              </a:lnSpc>
            </a:pPr>
            <a:r>
              <a:rPr lang="en-US" sz="1403">
                <a:solidFill>
                  <a:srgbClr val="FFFFFF"/>
                </a:solidFill>
                <a:latin typeface="+mj-lt"/>
                <a:ea typeface="Arial"/>
                <a:cs typeface="Arial"/>
                <a:sym typeface="Arial"/>
                <a:hlinkClick r:id="rId11" tooltip="mailto:info@hindueducationboarduk.org"/>
              </a:rPr>
              <a:t> </a:t>
            </a:r>
          </a:p>
        </p:txBody>
      </p:sp>
      <p:sp>
        <p:nvSpPr>
          <p:cNvPr id="10" name="TextBox 10"/>
          <p:cNvSpPr txBox="1"/>
          <p:nvPr/>
        </p:nvSpPr>
        <p:spPr>
          <a:xfrm>
            <a:off x="2773042" y="4330198"/>
            <a:ext cx="3224498" cy="809044"/>
          </a:xfrm>
          <a:prstGeom prst="rect">
            <a:avLst/>
          </a:prstGeom>
        </p:spPr>
        <p:txBody>
          <a:bodyPr lIns="0" tIns="0" rIns="0" bIns="0" rtlCol="0" anchor="t">
            <a:spAutoFit/>
          </a:bodyPr>
          <a:lstStyle/>
          <a:p>
            <a:pPr algn="l">
              <a:lnSpc>
                <a:spcPts val="3207"/>
              </a:lnSpc>
            </a:pPr>
            <a:r>
              <a:rPr lang="en-US" sz="1406">
                <a:solidFill>
                  <a:srgbClr val="FFFFFF"/>
                </a:solidFill>
                <a:latin typeface="+mj-lt"/>
                <a:ea typeface="Arial"/>
                <a:cs typeface="Arial"/>
                <a:sym typeface="Arial"/>
                <a:hlinkClick r:id="rId11" tooltip="mailto:info@hindueducationboarduk.org"/>
              </a:rPr>
              <a:t>Email: info@hindueducationboarduk.org</a:t>
            </a:r>
          </a:p>
          <a:p>
            <a:pPr algn="l">
              <a:lnSpc>
                <a:spcPts val="3509"/>
              </a:lnSpc>
            </a:pPr>
            <a:r>
              <a:rPr lang="en-US" sz="1403">
                <a:solidFill>
                  <a:srgbClr val="FFFFFF"/>
                </a:solidFill>
                <a:latin typeface="+mj-lt"/>
                <a:ea typeface="Arial"/>
                <a:cs typeface="Arial"/>
                <a:sym typeface="Arial"/>
              </a:rPr>
              <a:t>©Hindu Education Board UK</a:t>
            </a:r>
          </a:p>
        </p:txBody>
      </p:sp>
      <p:sp>
        <p:nvSpPr>
          <p:cNvPr id="11" name="TextBox 11"/>
          <p:cNvSpPr txBox="1"/>
          <p:nvPr/>
        </p:nvSpPr>
        <p:spPr>
          <a:xfrm>
            <a:off x="2773042" y="4027589"/>
            <a:ext cx="3392500" cy="239874"/>
          </a:xfrm>
          <a:prstGeom prst="rect">
            <a:avLst/>
          </a:prstGeom>
        </p:spPr>
        <p:txBody>
          <a:bodyPr lIns="0" tIns="0" rIns="0" bIns="0" rtlCol="0" anchor="t">
            <a:spAutoFit/>
          </a:bodyPr>
          <a:lstStyle/>
          <a:p>
            <a:pPr algn="l">
              <a:lnSpc>
                <a:spcPts val="1965"/>
              </a:lnSpc>
            </a:pPr>
            <a:r>
              <a:rPr lang="en-US" sz="1403" dirty="0">
                <a:solidFill>
                  <a:srgbClr val="FFFFFF"/>
                </a:solidFill>
                <a:latin typeface="+mj-lt"/>
                <a:ea typeface="Arial"/>
                <a:cs typeface="Arial"/>
                <a:sym typeface="Arial"/>
                <a:hlinkClick r:id="rId11" tooltip="mailto:info@hindueducationboarduk.org"/>
              </a:rPr>
              <a:t>Website: www.hindueducationboarduk.org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63503"/>
            <a:ext cx="9350863" cy="5270497"/>
          </a:xfrm>
          <a:custGeom>
            <a:avLst/>
            <a:gdLst/>
            <a:ahLst/>
            <a:cxnLst/>
            <a:rect l="l" t="t" r="r" b="b"/>
            <a:pathLst>
              <a:path w="9270997" h="52704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TextBox 3"/>
          <p:cNvSpPr txBox="1"/>
          <p:nvPr/>
        </p:nvSpPr>
        <p:spPr>
          <a:xfrm>
            <a:off x="4099817" y="928535"/>
            <a:ext cx="4453801" cy="836768"/>
          </a:xfrm>
          <a:prstGeom prst="rect">
            <a:avLst/>
          </a:prstGeom>
        </p:spPr>
        <p:txBody>
          <a:bodyPr wrap="square" lIns="0" tIns="0" rIns="0" bIns="0" rtlCol="0" anchor="t">
            <a:spAutoFit/>
          </a:bodyPr>
          <a:lstStyle/>
          <a:p>
            <a:pPr algn="l">
              <a:lnSpc>
                <a:spcPts val="2160"/>
              </a:lnSpc>
            </a:pPr>
            <a:r>
              <a:rPr lang="en-US" sz="1800" spc="-48" dirty="0">
                <a:solidFill>
                  <a:srgbClr val="FFFFFF"/>
                </a:solidFill>
                <a:latin typeface="+mj-lt"/>
                <a:ea typeface="IBM Plex Sans Condensed"/>
                <a:cs typeface="IBM Plex Sans Condensed"/>
                <a:sym typeface="IBM Plex Sans Condensed"/>
              </a:rPr>
              <a:t>© Hindu Education Board UK, 2025. All rights reserved. This presentation and its contents, including text,</a:t>
            </a:r>
          </a:p>
        </p:txBody>
      </p:sp>
      <p:sp>
        <p:nvSpPr>
          <p:cNvPr id="4" name="TextBox 4"/>
          <p:cNvSpPr txBox="1"/>
          <p:nvPr/>
        </p:nvSpPr>
        <p:spPr>
          <a:xfrm>
            <a:off x="4430525" y="1751200"/>
            <a:ext cx="4488185" cy="1683218"/>
          </a:xfrm>
          <a:prstGeom prst="rect">
            <a:avLst/>
          </a:prstGeom>
        </p:spPr>
        <p:txBody>
          <a:bodyPr wrap="square" lIns="0" tIns="0" rIns="0" bIns="0" rtlCol="0" anchor="t">
            <a:spAutoFit/>
          </a:bodyPr>
          <a:lstStyle/>
          <a:p>
            <a:pPr algn="l">
              <a:lnSpc>
                <a:spcPts val="2162"/>
              </a:lnSpc>
            </a:pPr>
            <a:r>
              <a:rPr lang="en-US" sz="1802" spc="-48" dirty="0">
                <a:solidFill>
                  <a:srgbClr val="FFFFFF"/>
                </a:solidFill>
                <a:latin typeface="+mj-lt"/>
                <a:ea typeface="IBM Plex Sans Condensed"/>
                <a:cs typeface="IBM Plex Sans Condensed"/>
                <a:sym typeface="IBM Plex Sans Condensed"/>
              </a:rPr>
              <a:t>images and scriptural references, are the intellectual property of the Hindu Education Board UK. No part may be reproduced, distributed, or transmitted in any form or by any means without prior written permission, except for educational use within UK schools with appropriate attribution. </a:t>
            </a:r>
          </a:p>
        </p:txBody>
      </p:sp>
      <p:sp>
        <p:nvSpPr>
          <p:cNvPr id="5" name="TextBox 5"/>
          <p:cNvSpPr txBox="1"/>
          <p:nvPr/>
        </p:nvSpPr>
        <p:spPr>
          <a:xfrm>
            <a:off x="4099817" y="3672345"/>
            <a:ext cx="4010532" cy="278568"/>
          </a:xfrm>
          <a:prstGeom prst="rect">
            <a:avLst/>
          </a:prstGeom>
        </p:spPr>
        <p:txBody>
          <a:bodyPr wrap="square" lIns="0" tIns="0" rIns="0" bIns="0" rtlCol="0" anchor="t">
            <a:spAutoFit/>
          </a:bodyPr>
          <a:lstStyle/>
          <a:p>
            <a:pPr algn="l">
              <a:lnSpc>
                <a:spcPts val="2160"/>
              </a:lnSpc>
            </a:pPr>
            <a:r>
              <a:rPr lang="en-US" sz="1800" spc="-48">
                <a:solidFill>
                  <a:srgbClr val="FFFFFF"/>
                </a:solidFill>
                <a:latin typeface="+mj-lt"/>
                <a:ea typeface="IBM Plex Sans Condensed"/>
                <a:cs typeface="IBM Plex Sans Condensed"/>
                <a:sym typeface="IBM Plex Sans Condensed"/>
              </a:rPr>
              <a:t>For permissions or inquiries, please contact: </a:t>
            </a:r>
          </a:p>
        </p:txBody>
      </p:sp>
      <p:sp>
        <p:nvSpPr>
          <p:cNvPr id="6" name="TextBox 6"/>
          <p:cNvSpPr txBox="1"/>
          <p:nvPr/>
        </p:nvSpPr>
        <p:spPr>
          <a:xfrm>
            <a:off x="4430524" y="3908269"/>
            <a:ext cx="3189476" cy="301429"/>
          </a:xfrm>
          <a:prstGeom prst="rect">
            <a:avLst/>
          </a:prstGeom>
        </p:spPr>
        <p:txBody>
          <a:bodyPr wrap="square" lIns="0" tIns="0" rIns="0" bIns="0" rtlCol="0" anchor="t">
            <a:spAutoFit/>
          </a:bodyPr>
          <a:lstStyle/>
          <a:p>
            <a:pPr algn="l">
              <a:lnSpc>
                <a:spcPts val="2523"/>
              </a:lnSpc>
            </a:pPr>
            <a:r>
              <a:rPr lang="en-US" sz="1802" spc="-48" dirty="0">
                <a:solidFill>
                  <a:srgbClr val="FFFFFF"/>
                </a:solidFill>
                <a:latin typeface="+mj-lt"/>
                <a:ea typeface="IBM Plex Sans Condensed"/>
                <a:cs typeface="IBM Plex Sans Condensed"/>
                <a:sym typeface="IBM Plex Sans Condensed"/>
              </a:rPr>
              <a:t>info@hindueducationboarduk.org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1600"/>
          </a:p>
        </p:txBody>
      </p:sp>
      <p:sp>
        <p:nvSpPr>
          <p:cNvPr id="4" name="Freeform 4"/>
          <p:cNvSpPr/>
          <p:nvPr/>
        </p:nvSpPr>
        <p:spPr>
          <a:xfrm>
            <a:off x="153857" y="-1"/>
            <a:ext cx="309496" cy="163135"/>
          </a:xfrm>
          <a:custGeom>
            <a:avLst/>
            <a:gdLst/>
            <a:ahLst/>
            <a:cxnLst/>
            <a:rect l="l" t="t" r="r" b="b"/>
            <a:pathLst>
              <a:path w="309496" h="163135">
                <a:moveTo>
                  <a:pt x="0" y="0"/>
                </a:moveTo>
                <a:lnTo>
                  <a:pt x="309496" y="0"/>
                </a:lnTo>
                <a:lnTo>
                  <a:pt x="309496" y="163135"/>
                </a:lnTo>
                <a:lnTo>
                  <a:pt x="0" y="1631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sz="1600"/>
          </a:p>
        </p:txBody>
      </p:sp>
      <p:grpSp>
        <p:nvGrpSpPr>
          <p:cNvPr id="5" name="Group 5"/>
          <p:cNvGrpSpPr>
            <a:grpSpLocks noChangeAspect="1"/>
          </p:cNvGrpSpPr>
          <p:nvPr/>
        </p:nvGrpSpPr>
        <p:grpSpPr>
          <a:xfrm>
            <a:off x="248412" y="519684"/>
            <a:ext cx="2824734" cy="4191762"/>
            <a:chOff x="0" y="0"/>
            <a:chExt cx="3766312" cy="5589016"/>
          </a:xfrm>
        </p:grpSpPr>
        <p:sp>
          <p:nvSpPr>
            <p:cNvPr id="6" name="Freeform 6"/>
            <p:cNvSpPr/>
            <p:nvPr/>
          </p:nvSpPr>
          <p:spPr>
            <a:xfrm>
              <a:off x="0" y="0"/>
              <a:ext cx="3766312" cy="5589016"/>
            </a:xfrm>
            <a:custGeom>
              <a:avLst/>
              <a:gdLst/>
              <a:ahLst/>
              <a:cxnLst/>
              <a:rect l="l" t="t" r="r" b="b"/>
              <a:pathLst>
                <a:path w="3766312" h="5589016">
                  <a:moveTo>
                    <a:pt x="3766312" y="0"/>
                  </a:moveTo>
                  <a:lnTo>
                    <a:pt x="0" y="0"/>
                  </a:lnTo>
                  <a:lnTo>
                    <a:pt x="0" y="5589016"/>
                  </a:lnTo>
                  <a:lnTo>
                    <a:pt x="3766312" y="5589016"/>
                  </a:lnTo>
                  <a:lnTo>
                    <a:pt x="3766312" y="0"/>
                  </a:lnTo>
                  <a:close/>
                </a:path>
              </a:pathLst>
            </a:custGeom>
            <a:blipFill>
              <a:blip r:embed="rId6"/>
              <a:stretch>
                <a:fillRect/>
              </a:stretch>
            </a:blipFill>
          </p:spPr>
          <p:txBody>
            <a:bodyPr/>
            <a:lstStyle/>
            <a:p>
              <a:endParaRPr lang="en-GB" sz="1600"/>
            </a:p>
          </p:txBody>
        </p:sp>
      </p:grpSp>
      <p:sp>
        <p:nvSpPr>
          <p:cNvPr id="7" name="Freeform 7"/>
          <p:cNvSpPr/>
          <p:nvPr/>
        </p:nvSpPr>
        <p:spPr>
          <a:xfrm>
            <a:off x="307972" y="4333065"/>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7"/>
            <a:stretch>
              <a:fillRect/>
            </a:stretch>
          </a:blipFill>
        </p:spPr>
        <p:txBody>
          <a:bodyPr/>
          <a:lstStyle/>
          <a:p>
            <a:endParaRPr lang="en-GB" sz="1600"/>
          </a:p>
        </p:txBody>
      </p:sp>
      <p:sp>
        <p:nvSpPr>
          <p:cNvPr id="8" name="TextBox 8"/>
          <p:cNvSpPr txBox="1"/>
          <p:nvPr/>
        </p:nvSpPr>
        <p:spPr>
          <a:xfrm>
            <a:off x="3517392" y="374523"/>
            <a:ext cx="5169408" cy="1291379"/>
          </a:xfrm>
          <a:prstGeom prst="rect">
            <a:avLst/>
          </a:prstGeom>
        </p:spPr>
        <p:txBody>
          <a:bodyPr wrap="square" lIns="0" tIns="0" rIns="0" bIns="0" rtlCol="0" anchor="t">
            <a:spAutoFit/>
          </a:bodyPr>
          <a:lstStyle/>
          <a:p>
            <a:pPr>
              <a:lnSpc>
                <a:spcPts val="3359"/>
              </a:lnSpc>
            </a:pPr>
            <a:r>
              <a:rPr lang="en-US" sz="2000" spc="31" dirty="0">
                <a:solidFill>
                  <a:srgbClr val="FFFFFF"/>
                </a:solidFill>
                <a:ea typeface="Ara Hamah 1964"/>
                <a:cs typeface="Ara Hamah 1964"/>
                <a:sym typeface="Ara Hamah 1964"/>
              </a:rPr>
              <a:t>Diwali, Deepavali, </a:t>
            </a:r>
            <a:r>
              <a:rPr lang="en-US" sz="2000" spc="31" dirty="0" err="1">
                <a:solidFill>
                  <a:srgbClr val="FFFFFF"/>
                </a:solidFill>
                <a:ea typeface="Ara Hamah 1964"/>
                <a:cs typeface="Ara Hamah 1964"/>
                <a:sym typeface="Ara Hamah 1964"/>
              </a:rPr>
              <a:t>Dīpāvali</a:t>
            </a:r>
            <a:r>
              <a:rPr lang="en-US" sz="2000" spc="31" dirty="0">
                <a:solidFill>
                  <a:srgbClr val="FFFFFF"/>
                </a:solidFill>
                <a:ea typeface="Ara Hamah 1964"/>
                <a:cs typeface="Ara Hamah 1964"/>
                <a:sym typeface="Ara Hamah 1964"/>
              </a:rPr>
              <a:t> or </a:t>
            </a:r>
            <a:r>
              <a:rPr lang="en-US" sz="2000" spc="31" dirty="0" err="1">
                <a:solidFill>
                  <a:srgbClr val="FFFFFF"/>
                </a:solidFill>
                <a:ea typeface="Ara Hamah 1964"/>
                <a:cs typeface="Ara Hamah 1964"/>
                <a:sym typeface="Ara Hamah 1964"/>
              </a:rPr>
              <a:t>Divali</a:t>
            </a:r>
            <a:r>
              <a:rPr lang="en-US" sz="2000" spc="31" dirty="0">
                <a:solidFill>
                  <a:srgbClr val="FFFFFF"/>
                </a:solidFill>
                <a:ea typeface="Ara Hamah 1964"/>
                <a:cs typeface="Ara Hamah 1964"/>
                <a:sym typeface="Ara Hamah 1964"/>
              </a:rPr>
              <a:t> is </a:t>
            </a:r>
            <a:r>
              <a:rPr lang="en-US" sz="2000" spc="31" dirty="0">
                <a:solidFill>
                  <a:schemeClr val="bg1"/>
                </a:solidFill>
                <a:ea typeface="Ara Hamah 1964"/>
                <a:cs typeface="Ara Hamah 1964" panose="020B0604020202020204" charset="-78"/>
                <a:sym typeface="Varela Round"/>
              </a:rPr>
              <a:t>d</a:t>
            </a:r>
            <a:r>
              <a:rPr lang="en-US" sz="2000" dirty="0">
                <a:solidFill>
                  <a:schemeClr val="bg1"/>
                </a:solidFill>
                <a:ea typeface="Varela Round"/>
                <a:cs typeface="Ara Hamah 1964" panose="020B0604020202020204" charset="-78"/>
                <a:sym typeface="Varela Round"/>
              </a:rPr>
              <a:t>erived from Sanskrit word “Deepavali” means ROW OF LIGHTS. Often called the</a:t>
            </a:r>
            <a:r>
              <a:rPr lang="en-US" sz="2000" spc="31" dirty="0">
                <a:solidFill>
                  <a:schemeClr val="bg1"/>
                </a:solidFill>
                <a:ea typeface="Ara Hamah 1964"/>
                <a:cs typeface="Ara Hamah 1964" panose="020B0604020202020204" charset="-78"/>
                <a:sym typeface="Ara Hamah 1964"/>
              </a:rPr>
              <a:t> </a:t>
            </a:r>
          </a:p>
        </p:txBody>
      </p:sp>
      <p:sp>
        <p:nvSpPr>
          <p:cNvPr id="9" name="TextBox 9"/>
          <p:cNvSpPr txBox="1"/>
          <p:nvPr/>
        </p:nvSpPr>
        <p:spPr>
          <a:xfrm>
            <a:off x="4278427" y="2176505"/>
            <a:ext cx="54464" cy="366122"/>
          </a:xfrm>
          <a:prstGeom prst="rect">
            <a:avLst/>
          </a:prstGeom>
        </p:spPr>
        <p:txBody>
          <a:bodyPr lIns="0" tIns="0" rIns="0" bIns="0" rtlCol="0" anchor="t">
            <a:spAutoFit/>
          </a:bodyPr>
          <a:lstStyle/>
          <a:p>
            <a:pPr algn="l">
              <a:lnSpc>
                <a:spcPts val="2885"/>
              </a:lnSpc>
            </a:pPr>
            <a:r>
              <a:rPr lang="en-US" sz="2400">
                <a:solidFill>
                  <a:srgbClr val="FFFFFF"/>
                </a:solidFill>
                <a:ea typeface="Ara Hamah 1964"/>
                <a:cs typeface="Ara Hamah 1964"/>
                <a:sym typeface="Ara Hamah 1964"/>
              </a:rPr>
              <a:t> </a:t>
            </a:r>
          </a:p>
        </p:txBody>
      </p:sp>
      <p:sp>
        <p:nvSpPr>
          <p:cNvPr id="11" name="TextBox 11"/>
          <p:cNvSpPr txBox="1"/>
          <p:nvPr/>
        </p:nvSpPr>
        <p:spPr>
          <a:xfrm>
            <a:off x="3782568" y="3349114"/>
            <a:ext cx="4657563" cy="346633"/>
          </a:xfrm>
          <a:prstGeom prst="rect">
            <a:avLst/>
          </a:prstGeom>
        </p:spPr>
        <p:txBody>
          <a:bodyPr lIns="0" tIns="0" rIns="0" bIns="0" rtlCol="0" anchor="t">
            <a:spAutoFit/>
          </a:bodyPr>
          <a:lstStyle/>
          <a:p>
            <a:pPr algn="l">
              <a:lnSpc>
                <a:spcPts val="2882"/>
              </a:lnSpc>
            </a:pPr>
            <a:r>
              <a:rPr lang="en-US" sz="2000" spc="12" dirty="0">
                <a:solidFill>
                  <a:srgbClr val="FFFFFF"/>
                </a:solidFill>
                <a:ea typeface="Ara Hamah 1964"/>
                <a:cs typeface="Ara Hamah 1964"/>
                <a:sym typeface="Ara Hamah 1964"/>
              </a:rPr>
              <a:t>Diwali is celebrated during the Hindu </a:t>
            </a:r>
          </a:p>
        </p:txBody>
      </p:sp>
      <p:sp>
        <p:nvSpPr>
          <p:cNvPr id="12" name="TextBox 12"/>
          <p:cNvSpPr txBox="1"/>
          <p:nvPr/>
        </p:nvSpPr>
        <p:spPr>
          <a:xfrm>
            <a:off x="4317492" y="3714902"/>
            <a:ext cx="4058279" cy="732060"/>
          </a:xfrm>
          <a:prstGeom prst="rect">
            <a:avLst/>
          </a:prstGeom>
        </p:spPr>
        <p:txBody>
          <a:bodyPr lIns="0" tIns="0" rIns="0" bIns="0" rtlCol="0" anchor="t">
            <a:spAutoFit/>
          </a:bodyPr>
          <a:lstStyle/>
          <a:p>
            <a:pPr algn="r">
              <a:lnSpc>
                <a:spcPts val="2882"/>
              </a:lnSpc>
            </a:pPr>
            <a:r>
              <a:rPr lang="en-US" sz="2000">
                <a:solidFill>
                  <a:srgbClr val="FFFFFF"/>
                </a:solidFill>
                <a:ea typeface="Ara Hamah 1964"/>
                <a:cs typeface="Ara Hamah 1964"/>
                <a:sym typeface="Ara Hamah 1964"/>
              </a:rPr>
              <a:t>month Kartika (between mid-October and mid- November)</a:t>
            </a:r>
          </a:p>
        </p:txBody>
      </p:sp>
      <p:sp>
        <p:nvSpPr>
          <p:cNvPr id="13" name="TextBox 13"/>
          <p:cNvSpPr txBox="1"/>
          <p:nvPr/>
        </p:nvSpPr>
        <p:spPr>
          <a:xfrm>
            <a:off x="6166926" y="1252208"/>
            <a:ext cx="2285810" cy="423272"/>
          </a:xfrm>
          <a:prstGeom prst="rect">
            <a:avLst/>
          </a:prstGeom>
        </p:spPr>
        <p:txBody>
          <a:bodyPr lIns="0" tIns="0" rIns="0" bIns="0" rtlCol="0" anchor="t">
            <a:spAutoFit/>
          </a:bodyPr>
          <a:lstStyle/>
          <a:p>
            <a:pPr algn="l">
              <a:lnSpc>
                <a:spcPts val="3363"/>
              </a:lnSpc>
            </a:pPr>
            <a:r>
              <a:rPr lang="en-US" sz="2400" b="1" dirty="0">
                <a:solidFill>
                  <a:srgbClr val="FFE066"/>
                </a:solidFill>
                <a:ea typeface="29LT Adir Bold"/>
                <a:cs typeface="29LT Adir Bold"/>
                <a:sym typeface="29LT Adir Bold"/>
              </a:rPr>
              <a:t>festival</a:t>
            </a:r>
            <a:r>
              <a:rPr lang="en-US" sz="2400" b="1" dirty="0">
                <a:solidFill>
                  <a:srgbClr val="FFFFFF"/>
                </a:solidFill>
                <a:ea typeface="29LT Adir Bold"/>
                <a:cs typeface="29LT Adir Bold"/>
                <a:sym typeface="29LT Adir Bold"/>
              </a:rPr>
              <a:t> </a:t>
            </a:r>
            <a:r>
              <a:rPr lang="en-US" sz="2400" b="1" dirty="0">
                <a:solidFill>
                  <a:srgbClr val="FFE066"/>
                </a:solidFill>
                <a:ea typeface="29LT Adir Bold"/>
                <a:cs typeface="29LT Adir Bold"/>
                <a:sym typeface="29LT Adir Bold"/>
              </a:rPr>
              <a:t>of</a:t>
            </a:r>
            <a:r>
              <a:rPr lang="en-US" sz="2400" b="1" dirty="0">
                <a:solidFill>
                  <a:srgbClr val="FFFFFF"/>
                </a:solidFill>
                <a:ea typeface="29LT Adir Bold"/>
                <a:cs typeface="29LT Adir Bold"/>
                <a:sym typeface="29LT Adir Bold"/>
              </a:rPr>
              <a:t> </a:t>
            </a:r>
            <a:r>
              <a:rPr lang="en-US" sz="2400" b="1" dirty="0">
                <a:solidFill>
                  <a:srgbClr val="FFE066"/>
                </a:solidFill>
                <a:ea typeface="29LT Adir Bold"/>
                <a:cs typeface="29LT Adir Bold"/>
                <a:sym typeface="29LT Adir Bold"/>
              </a:rPr>
              <a:t>lights</a:t>
            </a:r>
          </a:p>
        </p:txBody>
      </p:sp>
      <p:sp>
        <p:nvSpPr>
          <p:cNvPr id="14" name="TextBox 14"/>
          <p:cNvSpPr txBox="1"/>
          <p:nvPr/>
        </p:nvSpPr>
        <p:spPr>
          <a:xfrm>
            <a:off x="3743442" y="2033336"/>
            <a:ext cx="4951952" cy="1266757"/>
          </a:xfrm>
          <a:prstGeom prst="rect">
            <a:avLst/>
          </a:prstGeom>
        </p:spPr>
        <p:txBody>
          <a:bodyPr wrap="square" lIns="0" tIns="0" rIns="0" bIns="0" rtlCol="0" anchor="t">
            <a:spAutoFit/>
          </a:bodyPr>
          <a:lstStyle/>
          <a:p>
            <a:pPr>
              <a:lnSpc>
                <a:spcPts val="3363"/>
              </a:lnSpc>
            </a:pPr>
            <a:r>
              <a:rPr lang="en-US" sz="2000" spc="38" dirty="0">
                <a:solidFill>
                  <a:srgbClr val="FFFFFF"/>
                </a:solidFill>
                <a:ea typeface="Ara Hamah 1964"/>
                <a:cs typeface="Ara Hamah 1964"/>
                <a:sym typeface="Ara Hamah 1964"/>
              </a:rPr>
              <a:t>One of the major festivals celebrated </a:t>
            </a:r>
            <a:r>
              <a:rPr lang="en-US" sz="2000" spc="36" dirty="0">
                <a:solidFill>
                  <a:srgbClr val="FFFFFF"/>
                </a:solidFill>
                <a:ea typeface="Ara Hamah 1964"/>
                <a:cs typeface="Ara Hamah 1964"/>
                <a:sym typeface="Ara Hamah 1964"/>
              </a:rPr>
              <a:t>by </a:t>
            </a:r>
            <a:r>
              <a:rPr lang="en-US" sz="2000" spc="36" dirty="0">
                <a:solidFill>
                  <a:srgbClr val="FFCC00"/>
                </a:solidFill>
                <a:ea typeface="Ara Hamah 1964"/>
                <a:cs typeface="Ara Hamah 1964"/>
                <a:sym typeface="Ara Hamah 1964"/>
              </a:rPr>
              <a:t>Hindus, Jains, Sikhs and Buddhists</a:t>
            </a:r>
          </a:p>
          <a:p>
            <a:pPr algn="l">
              <a:lnSpc>
                <a:spcPts val="3363"/>
              </a:lnSpc>
            </a:pPr>
            <a:endParaRPr lang="en-US" sz="2000" spc="38" dirty="0">
              <a:solidFill>
                <a:srgbClr val="FFFFFF"/>
              </a:solidFill>
              <a:ea typeface="Ara Hamah 1964"/>
              <a:cs typeface="Ara Hamah 1964"/>
              <a:sym typeface="Ara Hamah 1964"/>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7225177" y="3493619"/>
            <a:ext cx="1721379" cy="963431"/>
          </a:xfrm>
          <a:custGeom>
            <a:avLst/>
            <a:gdLst/>
            <a:ahLst/>
            <a:cxnLst/>
            <a:rect l="l" t="t" r="r" b="b"/>
            <a:pathLst>
              <a:path w="2321814" h="1018794">
                <a:moveTo>
                  <a:pt x="0" y="0"/>
                </a:moveTo>
                <a:lnTo>
                  <a:pt x="2321814" y="0"/>
                </a:lnTo>
                <a:lnTo>
                  <a:pt x="2321814" y="1018794"/>
                </a:lnTo>
                <a:lnTo>
                  <a:pt x="0" y="1018794"/>
                </a:lnTo>
                <a:lnTo>
                  <a:pt x="0" y="0"/>
                </a:lnTo>
                <a:close/>
              </a:path>
            </a:pathLst>
          </a:custGeom>
          <a:blipFill>
            <a:blip r:embed="rId4"/>
            <a:stretch>
              <a:fillRect/>
            </a:stretch>
          </a:blipFill>
        </p:spPr>
        <p:txBody>
          <a:bodyPr/>
          <a:lstStyle/>
          <a:p>
            <a:endParaRPr lang="en-GB">
              <a:latin typeface="+mj-lt"/>
            </a:endParaRPr>
          </a:p>
        </p:txBody>
      </p:sp>
      <p:sp>
        <p:nvSpPr>
          <p:cNvPr id="4" name="Freeform 4"/>
          <p:cNvSpPr/>
          <p:nvPr/>
        </p:nvSpPr>
        <p:spPr>
          <a:xfrm>
            <a:off x="672521" y="3869131"/>
            <a:ext cx="1567817" cy="1081294"/>
          </a:xfrm>
          <a:custGeom>
            <a:avLst/>
            <a:gdLst/>
            <a:ahLst/>
            <a:cxnLst/>
            <a:rect l="l" t="t" r="r" b="b"/>
            <a:pathLst>
              <a:path w="2321814" h="1672590">
                <a:moveTo>
                  <a:pt x="0" y="0"/>
                </a:moveTo>
                <a:lnTo>
                  <a:pt x="2321814" y="0"/>
                </a:lnTo>
                <a:lnTo>
                  <a:pt x="2321814" y="1672590"/>
                </a:lnTo>
                <a:lnTo>
                  <a:pt x="0" y="1672590"/>
                </a:lnTo>
                <a:lnTo>
                  <a:pt x="0" y="0"/>
                </a:lnTo>
                <a:close/>
              </a:path>
            </a:pathLst>
          </a:custGeom>
          <a:blipFill>
            <a:blip r:embed="rId5"/>
            <a:stretch>
              <a:fillRect/>
            </a:stretch>
          </a:blipFill>
        </p:spPr>
        <p:txBody>
          <a:bodyPr/>
          <a:lstStyle/>
          <a:p>
            <a:endParaRPr lang="en-GB">
              <a:latin typeface="+mj-lt"/>
            </a:endParaRPr>
          </a:p>
        </p:txBody>
      </p:sp>
      <p:sp>
        <p:nvSpPr>
          <p:cNvPr id="5" name="Freeform 5"/>
          <p:cNvSpPr/>
          <p:nvPr/>
        </p:nvSpPr>
        <p:spPr>
          <a:xfrm>
            <a:off x="4236343" y="3790950"/>
            <a:ext cx="1811084" cy="1132899"/>
          </a:xfrm>
          <a:custGeom>
            <a:avLst/>
            <a:gdLst/>
            <a:ahLst/>
            <a:cxnLst/>
            <a:rect l="l" t="t" r="r" b="b"/>
            <a:pathLst>
              <a:path w="2362962" h="1402842">
                <a:moveTo>
                  <a:pt x="0" y="0"/>
                </a:moveTo>
                <a:lnTo>
                  <a:pt x="2362962" y="0"/>
                </a:lnTo>
                <a:lnTo>
                  <a:pt x="2362962" y="1402842"/>
                </a:lnTo>
                <a:lnTo>
                  <a:pt x="0" y="1402842"/>
                </a:lnTo>
                <a:lnTo>
                  <a:pt x="0" y="0"/>
                </a:lnTo>
                <a:close/>
              </a:path>
            </a:pathLst>
          </a:custGeom>
          <a:blipFill>
            <a:blip r:embed="rId6"/>
            <a:stretch>
              <a:fillRect/>
            </a:stretch>
          </a:blipFill>
        </p:spPr>
        <p:txBody>
          <a:bodyPr/>
          <a:lstStyle/>
          <a:p>
            <a:endParaRPr lang="en-GB">
              <a:latin typeface="+mj-lt"/>
            </a:endParaRPr>
          </a:p>
        </p:txBody>
      </p:sp>
      <p:sp>
        <p:nvSpPr>
          <p:cNvPr id="6" name="Freeform 6"/>
          <p:cNvSpPr/>
          <p:nvPr/>
        </p:nvSpPr>
        <p:spPr>
          <a:xfrm>
            <a:off x="8001000" y="4400549"/>
            <a:ext cx="941014" cy="532009"/>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7"/>
            <a:stretch>
              <a:fillRect/>
            </a:stretch>
          </a:blipFill>
        </p:spPr>
        <p:txBody>
          <a:bodyPr/>
          <a:lstStyle/>
          <a:p>
            <a:endParaRPr lang="en-GB">
              <a:latin typeface="+mj-lt"/>
            </a:endParaRPr>
          </a:p>
        </p:txBody>
      </p:sp>
      <p:sp>
        <p:nvSpPr>
          <p:cNvPr id="7" name="TextBox 7"/>
          <p:cNvSpPr txBox="1"/>
          <p:nvPr/>
        </p:nvSpPr>
        <p:spPr>
          <a:xfrm>
            <a:off x="313411" y="568781"/>
            <a:ext cx="6147338" cy="1074653"/>
          </a:xfrm>
          <a:prstGeom prst="rect">
            <a:avLst/>
          </a:prstGeom>
        </p:spPr>
        <p:txBody>
          <a:bodyPr wrap="square" lIns="0" tIns="0" rIns="0" bIns="0" rtlCol="0" anchor="t">
            <a:spAutoFit/>
          </a:bodyPr>
          <a:lstStyle/>
          <a:p>
            <a:pPr algn="l">
              <a:lnSpc>
                <a:spcPts val="2880"/>
              </a:lnSpc>
            </a:pPr>
            <a:r>
              <a:rPr lang="en-US" sz="1400" spc="-43" dirty="0">
                <a:solidFill>
                  <a:srgbClr val="FFFFFF"/>
                </a:solidFill>
                <a:latin typeface="+mj-lt"/>
                <a:ea typeface="IBM Plex Sans Condensed"/>
                <a:cs typeface="Arial" panose="020B0604020202020204" pitchFamily="34" charset="0"/>
                <a:sym typeface="IBM Plex Sans Condensed"/>
              </a:rPr>
              <a:t>To prepare for Diwali, celebrants will decorate their homes and workplaces with diyas (oil lamps) and rangolis (</a:t>
            </a:r>
            <a:r>
              <a:rPr lang="en-US" sz="1400" spc="-43" dirty="0" err="1">
                <a:solidFill>
                  <a:srgbClr val="FFFFFF"/>
                </a:solidFill>
                <a:latin typeface="+mj-lt"/>
                <a:ea typeface="IBM Plex Sans Condensed"/>
                <a:cs typeface="Arial" panose="020B0604020202020204" pitchFamily="34" charset="0"/>
                <a:sym typeface="IBM Plex Sans Condensed"/>
              </a:rPr>
              <a:t>colourful</a:t>
            </a:r>
            <a:r>
              <a:rPr lang="en-US" sz="1400" spc="-43" dirty="0">
                <a:solidFill>
                  <a:srgbClr val="FFFFFF"/>
                </a:solidFill>
                <a:latin typeface="+mj-lt"/>
                <a:ea typeface="IBM Plex Sans Condensed"/>
                <a:cs typeface="Arial" panose="020B0604020202020204" pitchFamily="34" charset="0"/>
                <a:sym typeface="IBM Plex Sans Condensed"/>
              </a:rPr>
              <a:t>, circular, artistic patterns). During Diwali, people celebrate in many ways. A few of them are:</a:t>
            </a:r>
          </a:p>
        </p:txBody>
      </p:sp>
      <p:sp>
        <p:nvSpPr>
          <p:cNvPr id="8" name="TextBox 8"/>
          <p:cNvSpPr txBox="1"/>
          <p:nvPr/>
        </p:nvSpPr>
        <p:spPr>
          <a:xfrm>
            <a:off x="304800" y="1614926"/>
            <a:ext cx="77787" cy="325474"/>
          </a:xfrm>
          <a:prstGeom prst="rect">
            <a:avLst/>
          </a:prstGeom>
        </p:spPr>
        <p:txBody>
          <a:bodyPr wrap="square" lIns="0" tIns="0" rIns="0" bIns="0" rtlCol="0" anchor="t">
            <a:spAutoFit/>
          </a:bodyPr>
          <a:lstStyle/>
          <a:p>
            <a:pPr algn="l">
              <a:lnSpc>
                <a:spcPts val="2880"/>
              </a:lnSpc>
            </a:pPr>
            <a:r>
              <a:rPr lang="en-US" sz="1400">
                <a:solidFill>
                  <a:srgbClr val="FFFFFF"/>
                </a:solidFill>
                <a:latin typeface="+mj-lt"/>
                <a:ea typeface="Arial"/>
                <a:cs typeface="Arial"/>
                <a:sym typeface="Arial"/>
              </a:rPr>
              <a:t>•</a:t>
            </a:r>
          </a:p>
        </p:txBody>
      </p:sp>
      <p:sp>
        <p:nvSpPr>
          <p:cNvPr id="9" name="TextBox 9"/>
          <p:cNvSpPr txBox="1"/>
          <p:nvPr/>
        </p:nvSpPr>
        <p:spPr>
          <a:xfrm>
            <a:off x="453896" y="1630400"/>
            <a:ext cx="7114807" cy="330860"/>
          </a:xfrm>
          <a:prstGeom prst="rect">
            <a:avLst/>
          </a:prstGeom>
        </p:spPr>
        <p:txBody>
          <a:bodyPr wrap="square" lIns="0" tIns="0" rIns="0" bIns="0" rtlCol="0" anchor="t">
            <a:spAutoFit/>
          </a:bodyPr>
          <a:lstStyle/>
          <a:p>
            <a:pPr algn="l">
              <a:lnSpc>
                <a:spcPts val="2880"/>
              </a:lnSpc>
            </a:pPr>
            <a:r>
              <a:rPr lang="en-US" sz="1400" spc="-43" dirty="0">
                <a:solidFill>
                  <a:srgbClr val="FFFFFF"/>
                </a:solidFill>
                <a:latin typeface="+mj-lt"/>
                <a:ea typeface="IBM Plex Sans Condensed"/>
                <a:cs typeface="Arial" panose="020B0604020202020204" pitchFamily="34" charset="0"/>
                <a:sym typeface="IBM Plex Sans Condensed"/>
              </a:rPr>
              <a:t>Performing worship ceremonies to Lakshmi (the Goddess of prosperity and wealth)</a:t>
            </a:r>
          </a:p>
        </p:txBody>
      </p:sp>
      <p:sp>
        <p:nvSpPr>
          <p:cNvPr id="11" name="TextBox 11"/>
          <p:cNvSpPr txBox="1"/>
          <p:nvPr/>
        </p:nvSpPr>
        <p:spPr>
          <a:xfrm>
            <a:off x="304800" y="1933296"/>
            <a:ext cx="7195954" cy="1818447"/>
          </a:xfrm>
          <a:prstGeom prst="rect">
            <a:avLst/>
          </a:prstGeom>
        </p:spPr>
        <p:txBody>
          <a:bodyPr wrap="square" lIns="0" tIns="0" rIns="0" bIns="0" rtlCol="0" anchor="t">
            <a:spAutoFit/>
          </a:bodyPr>
          <a:lstStyle/>
          <a:p>
            <a:pPr algn="l">
              <a:lnSpc>
                <a:spcPts val="2880"/>
              </a:lnSpc>
            </a:pPr>
            <a:r>
              <a:rPr lang="en-US" sz="1400" spc="-43" dirty="0">
                <a:solidFill>
                  <a:srgbClr val="FFFFFF"/>
                </a:solidFill>
                <a:latin typeface="+mj-lt"/>
                <a:ea typeface="IBM Plex Sans Condensed"/>
                <a:cs typeface="Arial" panose="020B0604020202020204" pitchFamily="34" charset="0"/>
                <a:sym typeface="IBM Plex Sans Condensed"/>
              </a:rPr>
              <a:t>•  Wearing fine traditional clothes </a:t>
            </a:r>
          </a:p>
          <a:p>
            <a:pPr algn="l">
              <a:lnSpc>
                <a:spcPts val="2880"/>
              </a:lnSpc>
            </a:pPr>
            <a:r>
              <a:rPr lang="en-US" sz="1400" spc="-43" dirty="0">
                <a:solidFill>
                  <a:srgbClr val="FFFFFF"/>
                </a:solidFill>
                <a:latin typeface="+mj-lt"/>
                <a:ea typeface="IBM Plex Sans Condensed"/>
                <a:cs typeface="Arial" panose="020B0604020202020204" pitchFamily="34" charset="0"/>
                <a:sym typeface="IBM Plex Sans Condensed"/>
              </a:rPr>
              <a:t>•  Partaking in family feasts, where sweets and gifts are shared </a:t>
            </a:r>
          </a:p>
          <a:p>
            <a:pPr algn="l">
              <a:lnSpc>
                <a:spcPts val="2880"/>
              </a:lnSpc>
            </a:pPr>
            <a:r>
              <a:rPr lang="en-US" sz="1400" spc="-43" dirty="0">
                <a:solidFill>
                  <a:srgbClr val="FFFFFF"/>
                </a:solidFill>
                <a:latin typeface="+mj-lt"/>
                <a:ea typeface="IBM Plex Sans Condensed"/>
                <a:cs typeface="Arial" panose="020B0604020202020204" pitchFamily="34" charset="0"/>
                <a:sym typeface="IBM Plex Sans Condensed"/>
              </a:rPr>
              <a:t>•  Diwali festivities include a celebration of sights, sounds, arts, and </a:t>
            </a:r>
            <a:r>
              <a:rPr lang="en-US" sz="1400" spc="-43" dirty="0" err="1">
                <a:solidFill>
                  <a:srgbClr val="FFFFFF"/>
                </a:solidFill>
                <a:latin typeface="+mj-lt"/>
                <a:ea typeface="IBM Plex Sans Condensed"/>
                <a:cs typeface="Arial" panose="020B0604020202020204" pitchFamily="34" charset="0"/>
                <a:sym typeface="IBM Plex Sans Condensed"/>
              </a:rPr>
              <a:t>flavours</a:t>
            </a:r>
            <a:endParaRPr lang="en-US" sz="1400" spc="-43" dirty="0">
              <a:solidFill>
                <a:srgbClr val="FFFFFF"/>
              </a:solidFill>
              <a:latin typeface="+mj-lt"/>
              <a:ea typeface="IBM Plex Sans Condensed"/>
              <a:cs typeface="Arial" panose="020B0604020202020204" pitchFamily="34" charset="0"/>
              <a:sym typeface="IBM Plex Sans Condensed"/>
            </a:endParaRPr>
          </a:p>
          <a:p>
            <a:pPr algn="l">
              <a:lnSpc>
                <a:spcPts val="2880"/>
              </a:lnSpc>
            </a:pPr>
            <a:r>
              <a:rPr lang="en-US" sz="1400" spc="-43" dirty="0">
                <a:solidFill>
                  <a:srgbClr val="FFFFFF"/>
                </a:solidFill>
                <a:latin typeface="+mj-lt"/>
                <a:ea typeface="IBM Plex Sans Condensed"/>
                <a:cs typeface="Arial" panose="020B0604020202020204" pitchFamily="34" charset="0"/>
                <a:sym typeface="IBM Plex Sans Condensed"/>
              </a:rPr>
              <a:t>•  The festivities vary between different regions </a:t>
            </a:r>
          </a:p>
          <a:p>
            <a:pPr>
              <a:lnSpc>
                <a:spcPts val="2880"/>
              </a:lnSpc>
            </a:pPr>
            <a:r>
              <a:rPr lang="en-US" sz="1400" spc="-43" dirty="0">
                <a:solidFill>
                  <a:srgbClr val="FFFFFF"/>
                </a:solidFill>
                <a:latin typeface="+mj-lt"/>
                <a:ea typeface="IBM Plex Sans Condensed"/>
                <a:cs typeface="Arial" panose="020B0604020202020204" pitchFamily="34" charset="0"/>
                <a:sym typeface="IBM Plex Sans Condensed"/>
              </a:rPr>
              <a:t>•  Diwali is also a major cultural event for the Hindu, Sikh, Jain, and Newar Buddhist diaspora</a:t>
            </a:r>
          </a:p>
        </p:txBody>
      </p:sp>
      <p:pic>
        <p:nvPicPr>
          <p:cNvPr id="16" name="Picture 15">
            <a:extLst>
              <a:ext uri="{FF2B5EF4-FFF2-40B4-BE49-F238E27FC236}">
                <a16:creationId xmlns:a16="http://schemas.microsoft.com/office/drawing/2014/main" id="{0FCDEF39-879A-D34A-4446-BE2F89F1FE97}"/>
              </a:ext>
            </a:extLst>
          </p:cNvPr>
          <p:cNvPicPr>
            <a:picLocks noChangeAspect="1"/>
          </p:cNvPicPr>
          <p:nvPr/>
        </p:nvPicPr>
        <p:blipFill>
          <a:blip r:embed="rId8"/>
          <a:stretch>
            <a:fillRect/>
          </a:stretch>
        </p:blipFill>
        <p:spPr>
          <a:xfrm>
            <a:off x="7188776" y="2071061"/>
            <a:ext cx="1721380" cy="1422558"/>
          </a:xfrm>
          <a:prstGeom prst="rect">
            <a:avLst/>
          </a:prstGeom>
        </p:spPr>
      </p:pic>
      <p:pic>
        <p:nvPicPr>
          <p:cNvPr id="18" name="Picture 17">
            <a:extLst>
              <a:ext uri="{FF2B5EF4-FFF2-40B4-BE49-F238E27FC236}">
                <a16:creationId xmlns:a16="http://schemas.microsoft.com/office/drawing/2014/main" id="{16BF128A-2BA7-8E80-AEB3-D7AE5D003D29}"/>
              </a:ext>
            </a:extLst>
          </p:cNvPr>
          <p:cNvPicPr>
            <a:picLocks noChangeAspect="1"/>
          </p:cNvPicPr>
          <p:nvPr/>
        </p:nvPicPr>
        <p:blipFill>
          <a:blip r:embed="rId9"/>
          <a:stretch>
            <a:fillRect/>
          </a:stretch>
        </p:blipFill>
        <p:spPr>
          <a:xfrm>
            <a:off x="2348540" y="3869131"/>
            <a:ext cx="1854614" cy="1027641"/>
          </a:xfrm>
          <a:prstGeom prst="rect">
            <a:avLst/>
          </a:prstGeom>
        </p:spPr>
      </p:pic>
      <p:pic>
        <p:nvPicPr>
          <p:cNvPr id="20" name="Picture 19">
            <a:extLst>
              <a:ext uri="{FF2B5EF4-FFF2-40B4-BE49-F238E27FC236}">
                <a16:creationId xmlns:a16="http://schemas.microsoft.com/office/drawing/2014/main" id="{19F723AA-113F-EB78-5102-9C6657620CFA}"/>
              </a:ext>
            </a:extLst>
          </p:cNvPr>
          <p:cNvPicPr>
            <a:picLocks noChangeAspect="1"/>
          </p:cNvPicPr>
          <p:nvPr/>
        </p:nvPicPr>
        <p:blipFill>
          <a:blip r:embed="rId10"/>
          <a:stretch>
            <a:fillRect/>
          </a:stretch>
        </p:blipFill>
        <p:spPr>
          <a:xfrm>
            <a:off x="6080617" y="3714749"/>
            <a:ext cx="1111372" cy="1171993"/>
          </a:xfrm>
          <a:prstGeom prst="rect">
            <a:avLst/>
          </a:prstGeom>
        </p:spPr>
      </p:pic>
      <p:pic>
        <p:nvPicPr>
          <p:cNvPr id="31" name="Picture 30">
            <a:extLst>
              <a:ext uri="{FF2B5EF4-FFF2-40B4-BE49-F238E27FC236}">
                <a16:creationId xmlns:a16="http://schemas.microsoft.com/office/drawing/2014/main" id="{A24E950A-AAC5-90B2-93A5-1EDFA72EFB4B}"/>
              </a:ext>
            </a:extLst>
          </p:cNvPr>
          <p:cNvPicPr>
            <a:picLocks noChangeAspect="1"/>
          </p:cNvPicPr>
          <p:nvPr/>
        </p:nvPicPr>
        <p:blipFill>
          <a:blip r:embed="rId11"/>
          <a:stretch>
            <a:fillRect/>
          </a:stretch>
        </p:blipFill>
        <p:spPr>
          <a:xfrm>
            <a:off x="6669984" y="228538"/>
            <a:ext cx="2272030" cy="1762371"/>
          </a:xfrm>
          <a:prstGeom prst="rect">
            <a:avLst/>
          </a:prstGeom>
        </p:spPr>
      </p:pic>
      <p:sp>
        <p:nvSpPr>
          <p:cNvPr id="32" name="TextBox 29">
            <a:extLst>
              <a:ext uri="{FF2B5EF4-FFF2-40B4-BE49-F238E27FC236}">
                <a16:creationId xmlns:a16="http://schemas.microsoft.com/office/drawing/2014/main" id="{B4D51F7E-D4F8-C3E3-3D0E-D231895D80B4}"/>
              </a:ext>
            </a:extLst>
          </p:cNvPr>
          <p:cNvSpPr txBox="1"/>
          <p:nvPr/>
        </p:nvSpPr>
        <p:spPr>
          <a:xfrm>
            <a:off x="666340" y="170229"/>
            <a:ext cx="5791200" cy="476156"/>
          </a:xfrm>
          <a:prstGeom prst="rect">
            <a:avLst/>
          </a:prstGeom>
        </p:spPr>
        <p:txBody>
          <a:bodyPr wrap="square" lIns="0" tIns="0" rIns="0" bIns="0" rtlCol="0" anchor="t">
            <a:spAutoFit/>
          </a:bodyPr>
          <a:lstStyle/>
          <a:p>
            <a:pPr algn="l">
              <a:lnSpc>
                <a:spcPts val="3919"/>
              </a:lnSpc>
            </a:pPr>
            <a:r>
              <a:rPr lang="en-US" sz="2799" dirty="0">
                <a:solidFill>
                  <a:schemeClr val="bg1"/>
                </a:solidFill>
                <a:latin typeface="+mj-lt"/>
                <a:ea typeface="Quattrocento"/>
                <a:cs typeface="Quattrocento"/>
                <a:sym typeface="Quattrocento"/>
              </a:rPr>
              <a:t>How is Diwali Celebrated?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63503"/>
            <a:ext cx="9270997" cy="5270497"/>
          </a:xfrm>
          <a:custGeom>
            <a:avLst/>
            <a:gdLst/>
            <a:ahLst/>
            <a:cxnLst/>
            <a:rect l="l" t="t" r="r" b="b"/>
            <a:pathLst>
              <a:path w="9270997" h="52704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6475219" y="3774557"/>
            <a:ext cx="1839468" cy="1020728"/>
          </a:xfrm>
          <a:custGeom>
            <a:avLst/>
            <a:gdLst/>
            <a:ahLst/>
            <a:cxnLst/>
            <a:rect l="l" t="t" r="r" b="b"/>
            <a:pathLst>
              <a:path w="1839468" h="1020728">
                <a:moveTo>
                  <a:pt x="0" y="0"/>
                </a:moveTo>
                <a:lnTo>
                  <a:pt x="1839468" y="0"/>
                </a:lnTo>
                <a:lnTo>
                  <a:pt x="1839468" y="1020728"/>
                </a:lnTo>
                <a:lnTo>
                  <a:pt x="0" y="1020728"/>
                </a:lnTo>
                <a:lnTo>
                  <a:pt x="0" y="0"/>
                </a:lnTo>
                <a:close/>
              </a:path>
            </a:pathLst>
          </a:custGeom>
          <a:blipFill>
            <a:blip r:embed="rId4"/>
            <a:stretch>
              <a:fillRect/>
            </a:stretch>
          </a:blipFill>
        </p:spPr>
        <p:txBody>
          <a:bodyPr/>
          <a:lstStyle/>
          <a:p>
            <a:endParaRPr lang="en-GB"/>
          </a:p>
        </p:txBody>
      </p:sp>
      <p:sp>
        <p:nvSpPr>
          <p:cNvPr id="4" name="TextBox 4"/>
          <p:cNvSpPr txBox="1"/>
          <p:nvPr/>
        </p:nvSpPr>
        <p:spPr>
          <a:xfrm>
            <a:off x="4563974" y="1733550"/>
            <a:ext cx="4365555" cy="625202"/>
          </a:xfrm>
          <a:prstGeom prst="rect">
            <a:avLst/>
          </a:prstGeom>
        </p:spPr>
        <p:txBody>
          <a:bodyPr lIns="0" tIns="0" rIns="0" bIns="0" rtlCol="0" anchor="t">
            <a:spAutoFit/>
          </a:bodyPr>
          <a:lstStyle/>
          <a:p>
            <a:pPr algn="l">
              <a:lnSpc>
                <a:spcPts val="5043"/>
              </a:lnSpc>
            </a:pPr>
            <a:r>
              <a:rPr lang="en-US" sz="3602" b="1" dirty="0">
                <a:solidFill>
                  <a:srgbClr val="FFFFFF"/>
                </a:solidFill>
                <a:latin typeface="29LT Adir Bold"/>
                <a:ea typeface="29LT Adir Bold"/>
                <a:cs typeface="29LT Adir Bold"/>
                <a:sym typeface="29LT Adir Bold"/>
              </a:rPr>
              <a:t>Symbolism of Diwali</a:t>
            </a:r>
          </a:p>
        </p:txBody>
      </p:sp>
      <p:sp>
        <p:nvSpPr>
          <p:cNvPr id="5" name="TextBox 14">
            <a:extLst>
              <a:ext uri="{FF2B5EF4-FFF2-40B4-BE49-F238E27FC236}">
                <a16:creationId xmlns:a16="http://schemas.microsoft.com/office/drawing/2014/main" id="{ADE0B8B4-C73F-CEB6-FDAB-B667C2DEAE6E}"/>
              </a:ext>
            </a:extLst>
          </p:cNvPr>
          <p:cNvSpPr txBox="1"/>
          <p:nvPr/>
        </p:nvSpPr>
        <p:spPr>
          <a:xfrm>
            <a:off x="4343400" y="2581441"/>
            <a:ext cx="5715000" cy="485213"/>
          </a:xfrm>
          <a:prstGeom prst="rect">
            <a:avLst/>
          </a:prstGeom>
        </p:spPr>
        <p:txBody>
          <a:bodyPr wrap="square" lIns="0" tIns="0" rIns="0" bIns="0" rtlCol="0" anchor="t">
            <a:spAutoFit/>
          </a:bodyPr>
          <a:lstStyle/>
          <a:p>
            <a:pPr algn="l">
              <a:lnSpc>
                <a:spcPts val="3919"/>
              </a:lnSpc>
            </a:pPr>
            <a:r>
              <a:rPr lang="en-US" sz="2799" dirty="0">
                <a:solidFill>
                  <a:srgbClr val="FFFFFF"/>
                </a:solidFill>
                <a:latin typeface="Quattrocento"/>
                <a:ea typeface="Quattrocento"/>
                <a:cs typeface="Quattrocento"/>
                <a:sym typeface="Quattrocento"/>
              </a:rPr>
              <a:t>Why is Diwali Celebrated?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5417157" y="214963"/>
            <a:ext cx="3388614" cy="2259330"/>
          </a:xfrm>
          <a:custGeom>
            <a:avLst/>
            <a:gdLst/>
            <a:ahLst/>
            <a:cxnLst/>
            <a:rect l="l" t="t" r="r" b="b"/>
            <a:pathLst>
              <a:path w="3388614" h="2259330">
                <a:moveTo>
                  <a:pt x="0" y="0"/>
                </a:moveTo>
                <a:lnTo>
                  <a:pt x="3388614" y="0"/>
                </a:lnTo>
                <a:lnTo>
                  <a:pt x="3388614" y="2259330"/>
                </a:lnTo>
                <a:lnTo>
                  <a:pt x="0" y="2259330"/>
                </a:lnTo>
                <a:lnTo>
                  <a:pt x="0" y="0"/>
                </a:lnTo>
                <a:close/>
              </a:path>
            </a:pathLst>
          </a:custGeom>
          <a:blipFill>
            <a:blip r:embed="rId4"/>
            <a:stretch>
              <a:fillRect/>
            </a:stretch>
          </a:blipFill>
        </p:spPr>
        <p:txBody>
          <a:bodyPr/>
          <a:lstStyle/>
          <a:p>
            <a:endParaRPr lang="en-GB"/>
          </a:p>
        </p:txBody>
      </p:sp>
      <p:sp>
        <p:nvSpPr>
          <p:cNvPr id="7" name="Freeform 7"/>
          <p:cNvSpPr/>
          <p:nvPr/>
        </p:nvSpPr>
        <p:spPr>
          <a:xfrm>
            <a:off x="7038256" y="4586266"/>
            <a:ext cx="1409195" cy="672189"/>
          </a:xfrm>
          <a:custGeom>
            <a:avLst/>
            <a:gdLst/>
            <a:ahLst/>
            <a:cxnLst/>
            <a:rect l="l" t="t" r="r" b="b"/>
            <a:pathLst>
              <a:path w="1409195" h="672189">
                <a:moveTo>
                  <a:pt x="0" y="0"/>
                </a:moveTo>
                <a:lnTo>
                  <a:pt x="1409195" y="0"/>
                </a:lnTo>
                <a:lnTo>
                  <a:pt x="1409195" y="672189"/>
                </a:lnTo>
                <a:lnTo>
                  <a:pt x="0" y="672189"/>
                </a:lnTo>
                <a:lnTo>
                  <a:pt x="0" y="0"/>
                </a:lnTo>
                <a:close/>
              </a:path>
            </a:pathLst>
          </a:custGeom>
          <a:blipFill>
            <a:blip r:embed="rId5"/>
            <a:stretch>
              <a:fillRect/>
            </a:stretch>
          </a:blipFill>
        </p:spPr>
        <p:txBody>
          <a:bodyPr/>
          <a:lstStyle/>
          <a:p>
            <a:endParaRPr lang="en-GB"/>
          </a:p>
        </p:txBody>
      </p:sp>
      <p:sp>
        <p:nvSpPr>
          <p:cNvPr id="9" name="TextBox 9"/>
          <p:cNvSpPr txBox="1"/>
          <p:nvPr/>
        </p:nvSpPr>
        <p:spPr>
          <a:xfrm>
            <a:off x="2207447" y="895236"/>
            <a:ext cx="47625" cy="437874"/>
          </a:xfrm>
          <a:prstGeom prst="rect">
            <a:avLst/>
          </a:prstGeom>
        </p:spPr>
        <p:txBody>
          <a:bodyPr lIns="0" tIns="0" rIns="0" bIns="0" rtlCol="0" anchor="t">
            <a:spAutoFit/>
          </a:bodyPr>
          <a:lstStyle/>
          <a:p>
            <a:pPr algn="l">
              <a:lnSpc>
                <a:spcPts val="3996"/>
              </a:lnSpc>
            </a:pPr>
            <a:r>
              <a:rPr lang="en-US" sz="1598" spc="-43">
                <a:solidFill>
                  <a:srgbClr val="FFFFFF"/>
                </a:solidFill>
                <a:latin typeface="IBM Plex Sans Condensed"/>
                <a:ea typeface="IBM Plex Sans Condensed"/>
                <a:cs typeface="IBM Plex Sans Condensed"/>
                <a:sym typeface="IBM Plex Sans Condensed"/>
              </a:rPr>
              <a:t> </a:t>
            </a:r>
          </a:p>
        </p:txBody>
      </p:sp>
      <p:sp>
        <p:nvSpPr>
          <p:cNvPr id="11" name="TextBox 11"/>
          <p:cNvSpPr txBox="1"/>
          <p:nvPr/>
        </p:nvSpPr>
        <p:spPr>
          <a:xfrm>
            <a:off x="570592" y="3195142"/>
            <a:ext cx="8350142" cy="1357808"/>
          </a:xfrm>
          <a:prstGeom prst="rect">
            <a:avLst/>
          </a:prstGeom>
        </p:spPr>
        <p:txBody>
          <a:bodyPr wrap="square" lIns="0" tIns="0" rIns="0" bIns="0" rtlCol="0" anchor="t">
            <a:spAutoFit/>
          </a:bodyPr>
          <a:lstStyle/>
          <a:p>
            <a:pPr>
              <a:lnSpc>
                <a:spcPct val="150000"/>
              </a:lnSpc>
            </a:pPr>
            <a:r>
              <a:rPr lang="en-US" sz="1200" dirty="0">
                <a:solidFill>
                  <a:srgbClr val="FFFFFF"/>
                </a:solidFill>
                <a:latin typeface="Varela Round" panose="00000500000000000000" pitchFamily="2" charset="-79"/>
                <a:ea typeface="Times New Roman"/>
                <a:cs typeface="Varela Round" panose="00000500000000000000" pitchFamily="2" charset="-79"/>
                <a:sym typeface="Times New Roman"/>
              </a:rPr>
              <a:t>● </a:t>
            </a:r>
            <a:r>
              <a:rPr lang="en-US" sz="1200" spc="-43" dirty="0">
                <a:solidFill>
                  <a:srgbClr val="FFFFFF"/>
                </a:solidFill>
                <a:latin typeface="Varela Round" panose="00000500000000000000" pitchFamily="2" charset="-79"/>
                <a:ea typeface="IBM Plex Sans Condensed"/>
                <a:cs typeface="Varela Round" panose="00000500000000000000" pitchFamily="2" charset="-79"/>
                <a:sym typeface="IBM Plex Sans Condensed"/>
              </a:rPr>
              <a:t>The light symbolises knowledge and wisdom.</a:t>
            </a:r>
          </a:p>
          <a:p>
            <a:pPr>
              <a:lnSpc>
                <a:spcPct val="150000"/>
              </a:lnSpc>
            </a:pPr>
            <a:r>
              <a:rPr lang="en-US" sz="1200" dirty="0">
                <a:solidFill>
                  <a:srgbClr val="FFFFFF"/>
                </a:solidFill>
                <a:latin typeface="Varela Round" panose="00000500000000000000" pitchFamily="2" charset="-79"/>
                <a:ea typeface="Times New Roman"/>
                <a:cs typeface="Varela Round" panose="00000500000000000000" pitchFamily="2" charset="-79"/>
                <a:sym typeface="Times New Roman"/>
              </a:rPr>
              <a:t>● </a:t>
            </a:r>
            <a:r>
              <a:rPr lang="en-US" sz="1200" spc="-43" dirty="0">
                <a:solidFill>
                  <a:srgbClr val="FFFFFF"/>
                </a:solidFill>
                <a:latin typeface="Varela Round" panose="00000500000000000000" pitchFamily="2" charset="-79"/>
                <a:ea typeface="IBM Plex Sans Condensed"/>
                <a:cs typeface="Varela Round" panose="00000500000000000000" pitchFamily="2" charset="-79"/>
                <a:sym typeface="IBM Plex Sans Condensed"/>
              </a:rPr>
              <a:t>Darkness is a symbol for negative forces, such as evil, violence, envy, injustice, greed, oppression and suffering.</a:t>
            </a:r>
          </a:p>
          <a:p>
            <a:pPr>
              <a:lnSpc>
                <a:spcPct val="150000"/>
              </a:lnSpc>
            </a:pPr>
            <a:r>
              <a:rPr lang="en-US" sz="1200" dirty="0">
                <a:solidFill>
                  <a:srgbClr val="FFFFFF"/>
                </a:solidFill>
                <a:latin typeface="Varela Round" panose="00000500000000000000" pitchFamily="2" charset="-79"/>
                <a:ea typeface="Times New Roman"/>
                <a:cs typeface="Varela Round" panose="00000500000000000000" pitchFamily="2" charset="-79"/>
                <a:sym typeface="Times New Roman"/>
              </a:rPr>
              <a:t>● </a:t>
            </a:r>
            <a:r>
              <a:rPr lang="en-US" sz="1200" spc="-43" dirty="0">
                <a:solidFill>
                  <a:srgbClr val="FFFFFF"/>
                </a:solidFill>
                <a:latin typeface="Varela Round" panose="00000500000000000000" pitchFamily="2" charset="-79"/>
                <a:ea typeface="IBM Plex Sans Condensed"/>
                <a:cs typeface="Varela Round" panose="00000500000000000000" pitchFamily="2" charset="-79"/>
                <a:sym typeface="IBM Plex Sans Condensed"/>
              </a:rPr>
              <a:t>Thus when the lower nature in us is conquered, and we maintain the higher values of life and come to live, there is a </a:t>
            </a:r>
            <a:r>
              <a:rPr lang="en-US" sz="1200" spc="-43" dirty="0" err="1">
                <a:solidFill>
                  <a:srgbClr val="FFFFFF"/>
                </a:solidFill>
                <a:latin typeface="Varela Round" panose="00000500000000000000" pitchFamily="2" charset="-79"/>
                <a:ea typeface="IBM Plex Sans Condensed"/>
                <a:cs typeface="Varela Round" panose="00000500000000000000" pitchFamily="2" charset="-79"/>
                <a:sym typeface="IBM Plex Sans Condensed"/>
              </a:rPr>
              <a:t>realisation</a:t>
            </a:r>
            <a:r>
              <a:rPr lang="en-US" sz="1200" spc="-43" dirty="0">
                <a:solidFill>
                  <a:srgbClr val="FFFFFF"/>
                </a:solidFill>
                <a:latin typeface="Varela Round" panose="00000500000000000000" pitchFamily="2" charset="-79"/>
                <a:ea typeface="IBM Plex Sans Condensed"/>
                <a:cs typeface="Varela Round" panose="00000500000000000000" pitchFamily="2" charset="-79"/>
                <a:sym typeface="IBM Plex Sans Condensed"/>
              </a:rPr>
              <a:t> of divinity from within.</a:t>
            </a:r>
          </a:p>
          <a:p>
            <a:pPr>
              <a:lnSpc>
                <a:spcPct val="150000"/>
              </a:lnSpc>
            </a:pPr>
            <a:r>
              <a:rPr lang="en-US" sz="1200" dirty="0">
                <a:solidFill>
                  <a:srgbClr val="FFFFFF"/>
                </a:solidFill>
                <a:latin typeface="Varela Round" panose="00000500000000000000" pitchFamily="2" charset="-79"/>
                <a:ea typeface="Times New Roman"/>
                <a:cs typeface="Varela Round" panose="00000500000000000000" pitchFamily="2" charset="-79"/>
                <a:sym typeface="Times New Roman"/>
              </a:rPr>
              <a:t>● </a:t>
            </a:r>
            <a:r>
              <a:rPr lang="en-US" sz="1200" spc="-43" dirty="0">
                <a:solidFill>
                  <a:srgbClr val="FFFFFF"/>
                </a:solidFill>
                <a:latin typeface="Varela Round" panose="00000500000000000000" pitchFamily="2" charset="-79"/>
                <a:ea typeface="IBM Plex Sans Condensed"/>
                <a:cs typeface="Varela Round" panose="00000500000000000000" pitchFamily="2" charset="-79"/>
                <a:sym typeface="IBM Plex Sans Condensed"/>
              </a:rPr>
              <a:t>When light prevails, there is peace and harmony for one and all.</a:t>
            </a:r>
            <a:endParaRPr lang="en-US" sz="1200" dirty="0">
              <a:solidFill>
                <a:srgbClr val="FFFFFF"/>
              </a:solidFill>
              <a:latin typeface="Varela Round" panose="00000500000000000000" pitchFamily="2" charset="-79"/>
              <a:ea typeface="Times New Roman"/>
              <a:cs typeface="Varela Round" panose="00000500000000000000" pitchFamily="2" charset="-79"/>
              <a:sym typeface="Times New Roman"/>
            </a:endParaRPr>
          </a:p>
        </p:txBody>
      </p:sp>
      <p:sp>
        <p:nvSpPr>
          <p:cNvPr id="16" name="TextBox 14">
            <a:extLst>
              <a:ext uri="{FF2B5EF4-FFF2-40B4-BE49-F238E27FC236}">
                <a16:creationId xmlns:a16="http://schemas.microsoft.com/office/drawing/2014/main" id="{97F2A171-A807-4664-5C46-401E481FEBD5}"/>
              </a:ext>
            </a:extLst>
          </p:cNvPr>
          <p:cNvSpPr txBox="1"/>
          <p:nvPr/>
        </p:nvSpPr>
        <p:spPr>
          <a:xfrm>
            <a:off x="572937" y="330232"/>
            <a:ext cx="5715000" cy="485213"/>
          </a:xfrm>
          <a:prstGeom prst="rect">
            <a:avLst/>
          </a:prstGeom>
        </p:spPr>
        <p:txBody>
          <a:bodyPr wrap="square" lIns="0" tIns="0" rIns="0" bIns="0" rtlCol="0" anchor="t">
            <a:spAutoFit/>
          </a:bodyPr>
          <a:lstStyle/>
          <a:p>
            <a:pPr algn="l">
              <a:lnSpc>
                <a:spcPts val="3919"/>
              </a:lnSpc>
            </a:pPr>
            <a:r>
              <a:rPr lang="en-US" sz="2799" dirty="0">
                <a:solidFill>
                  <a:srgbClr val="FFFFFF"/>
                </a:solidFill>
                <a:latin typeface="Quattrocento"/>
                <a:ea typeface="Quattrocento"/>
                <a:cs typeface="Quattrocento"/>
                <a:sym typeface="Quattrocento"/>
              </a:rPr>
              <a:t>Why is Diwali Celebrated?</a:t>
            </a:r>
          </a:p>
        </p:txBody>
      </p:sp>
      <p:sp>
        <p:nvSpPr>
          <p:cNvPr id="27" name="TextBox 16">
            <a:extLst>
              <a:ext uri="{FF2B5EF4-FFF2-40B4-BE49-F238E27FC236}">
                <a16:creationId xmlns:a16="http://schemas.microsoft.com/office/drawing/2014/main" id="{BAB5D2F8-18F5-CECA-68F1-E76435B56176}"/>
              </a:ext>
            </a:extLst>
          </p:cNvPr>
          <p:cNvSpPr txBox="1"/>
          <p:nvPr/>
        </p:nvSpPr>
        <p:spPr>
          <a:xfrm>
            <a:off x="583488" y="813414"/>
            <a:ext cx="1465974" cy="357534"/>
          </a:xfrm>
          <a:prstGeom prst="rect">
            <a:avLst/>
          </a:prstGeom>
        </p:spPr>
        <p:txBody>
          <a:bodyPr lIns="0" tIns="0" rIns="0" bIns="0" rtlCol="0" anchor="t">
            <a:spAutoFit/>
          </a:bodyPr>
          <a:lstStyle/>
          <a:p>
            <a:pPr algn="l">
              <a:lnSpc>
                <a:spcPts val="3079"/>
              </a:lnSpc>
            </a:pPr>
            <a:r>
              <a:rPr lang="en-US" sz="1600" dirty="0">
                <a:solidFill>
                  <a:srgbClr val="FFC000"/>
                </a:solidFill>
                <a:latin typeface="Georgia"/>
                <a:ea typeface="Georgia"/>
                <a:cs typeface="Georgia"/>
                <a:sym typeface="Georgia"/>
              </a:rPr>
              <a:t>Historically</a:t>
            </a:r>
          </a:p>
        </p:txBody>
      </p:sp>
      <p:sp>
        <p:nvSpPr>
          <p:cNvPr id="28" name="TextBox 17">
            <a:extLst>
              <a:ext uri="{FF2B5EF4-FFF2-40B4-BE49-F238E27FC236}">
                <a16:creationId xmlns:a16="http://schemas.microsoft.com/office/drawing/2014/main" id="{61105E1A-8B6D-D979-53BA-CDC996559CCA}"/>
              </a:ext>
            </a:extLst>
          </p:cNvPr>
          <p:cNvSpPr txBox="1"/>
          <p:nvPr/>
        </p:nvSpPr>
        <p:spPr>
          <a:xfrm>
            <a:off x="579166" y="1136929"/>
            <a:ext cx="4790647" cy="1101840"/>
          </a:xfrm>
          <a:prstGeom prst="rect">
            <a:avLst/>
          </a:prstGeom>
        </p:spPr>
        <p:txBody>
          <a:bodyPr wrap="square" lIns="0" tIns="0" rIns="0" bIns="0" rtlCol="0" anchor="t">
            <a:spAutoFit/>
          </a:bodyPr>
          <a:lstStyle/>
          <a:p>
            <a:pPr algn="l">
              <a:lnSpc>
                <a:spcPts val="2174"/>
              </a:lnSpc>
            </a:pPr>
            <a:r>
              <a:rPr lang="en-US" sz="1200" dirty="0">
                <a:solidFill>
                  <a:schemeClr val="bg1"/>
                </a:solidFill>
                <a:latin typeface="Varela Round"/>
                <a:ea typeface="Varela Round"/>
                <a:cs typeface="Varela Round"/>
                <a:sym typeface="Varela Round"/>
              </a:rPr>
              <a:t>Diwali is a celebration that commemorates the homecoming of Shree Rama, Devi Sita, and Shree Lakshmana to Ayodhya. They had spent fourteen years in exile and successfully defeated Ravana of Lanka.</a:t>
            </a:r>
          </a:p>
        </p:txBody>
      </p:sp>
      <p:sp>
        <p:nvSpPr>
          <p:cNvPr id="29" name="TextBox 15">
            <a:extLst>
              <a:ext uri="{FF2B5EF4-FFF2-40B4-BE49-F238E27FC236}">
                <a16:creationId xmlns:a16="http://schemas.microsoft.com/office/drawing/2014/main" id="{3FE2D8BD-0A44-A15A-F9CC-BE826991F789}"/>
              </a:ext>
            </a:extLst>
          </p:cNvPr>
          <p:cNvSpPr txBox="1"/>
          <p:nvPr/>
        </p:nvSpPr>
        <p:spPr>
          <a:xfrm>
            <a:off x="392241" y="2178611"/>
            <a:ext cx="1314364" cy="440698"/>
          </a:xfrm>
          <a:prstGeom prst="rect">
            <a:avLst/>
          </a:prstGeom>
        </p:spPr>
        <p:txBody>
          <a:bodyPr lIns="0" tIns="0" rIns="0" bIns="0" rtlCol="0" anchor="t">
            <a:spAutoFit/>
          </a:bodyPr>
          <a:lstStyle/>
          <a:p>
            <a:pPr algn="ctr">
              <a:lnSpc>
                <a:spcPts val="3999"/>
              </a:lnSpc>
            </a:pPr>
            <a:r>
              <a:rPr lang="en-US" sz="1600" dirty="0">
                <a:solidFill>
                  <a:srgbClr val="FFC000"/>
                </a:solidFill>
                <a:latin typeface="Georgia"/>
                <a:ea typeface="Georgia"/>
                <a:cs typeface="Georgia"/>
                <a:sym typeface="Georgia"/>
              </a:rPr>
              <a:t>Spiritually</a:t>
            </a:r>
            <a:endParaRPr lang="en-US" sz="1600" dirty="0">
              <a:solidFill>
                <a:srgbClr val="FFC000"/>
              </a:solidFill>
              <a:latin typeface="Varela Round"/>
              <a:ea typeface="Varela Round"/>
              <a:cs typeface="Varela Round"/>
              <a:sym typeface="Varela Round"/>
            </a:endParaRPr>
          </a:p>
        </p:txBody>
      </p:sp>
      <p:sp>
        <p:nvSpPr>
          <p:cNvPr id="30" name="TextBox 18">
            <a:extLst>
              <a:ext uri="{FF2B5EF4-FFF2-40B4-BE49-F238E27FC236}">
                <a16:creationId xmlns:a16="http://schemas.microsoft.com/office/drawing/2014/main" id="{BFF78669-8C52-2EAA-2C35-F393448E4376}"/>
              </a:ext>
            </a:extLst>
          </p:cNvPr>
          <p:cNvSpPr txBox="1"/>
          <p:nvPr/>
        </p:nvSpPr>
        <p:spPr>
          <a:xfrm>
            <a:off x="583488" y="2613324"/>
            <a:ext cx="8064298" cy="533929"/>
          </a:xfrm>
          <a:prstGeom prst="rect">
            <a:avLst/>
          </a:prstGeom>
        </p:spPr>
        <p:txBody>
          <a:bodyPr wrap="square" lIns="0" tIns="0" rIns="0" bIns="0" rtlCol="0" anchor="t">
            <a:spAutoFit/>
          </a:bodyPr>
          <a:lstStyle/>
          <a:p>
            <a:pPr>
              <a:lnSpc>
                <a:spcPts val="2174"/>
              </a:lnSpc>
            </a:pPr>
            <a:r>
              <a:rPr lang="en-US" sz="1200" dirty="0">
                <a:solidFill>
                  <a:schemeClr val="bg1"/>
                </a:solidFill>
                <a:latin typeface="Varela Round"/>
                <a:ea typeface="Varela Round"/>
                <a:cs typeface="Varela Round"/>
                <a:sym typeface="Varela Round"/>
              </a:rPr>
              <a:t>Diwali is a celebration of the triumph of light over darkness, Satya (truth) over </a:t>
            </a:r>
            <a:r>
              <a:rPr lang="en-US" sz="1200" dirty="0" err="1">
                <a:solidFill>
                  <a:schemeClr val="bg1"/>
                </a:solidFill>
                <a:latin typeface="Varela Round"/>
                <a:ea typeface="Varela Round"/>
                <a:cs typeface="Varela Round"/>
                <a:sym typeface="Varela Round"/>
              </a:rPr>
              <a:t>Asatya</a:t>
            </a:r>
            <a:r>
              <a:rPr lang="en-US" sz="1200" dirty="0">
                <a:solidFill>
                  <a:schemeClr val="bg1"/>
                </a:solidFill>
                <a:latin typeface="Varela Round"/>
                <a:ea typeface="Varela Round"/>
                <a:cs typeface="Varela Round"/>
                <a:sym typeface="Varela Round"/>
              </a:rPr>
              <a:t> (untruth), and knowledge over ignorance.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8" name="Freeform 8"/>
          <p:cNvSpPr/>
          <p:nvPr/>
        </p:nvSpPr>
        <p:spPr>
          <a:xfrm>
            <a:off x="6967728" y="3621024"/>
            <a:ext cx="1876806" cy="1522476"/>
          </a:xfrm>
          <a:custGeom>
            <a:avLst/>
            <a:gdLst/>
            <a:ahLst/>
            <a:cxnLst/>
            <a:rect l="l" t="t" r="r" b="b"/>
            <a:pathLst>
              <a:path w="1876806" h="1522476">
                <a:moveTo>
                  <a:pt x="0" y="0"/>
                </a:moveTo>
                <a:lnTo>
                  <a:pt x="1876806" y="0"/>
                </a:lnTo>
                <a:lnTo>
                  <a:pt x="1876806" y="1522476"/>
                </a:lnTo>
                <a:lnTo>
                  <a:pt x="0" y="1522476"/>
                </a:lnTo>
                <a:lnTo>
                  <a:pt x="0" y="0"/>
                </a:lnTo>
                <a:close/>
              </a:path>
            </a:pathLst>
          </a:custGeom>
          <a:blipFill>
            <a:blip r:embed="rId4"/>
            <a:stretch>
              <a:fillRect b="-750"/>
            </a:stretch>
          </a:blipFill>
        </p:spPr>
        <p:txBody>
          <a:bodyPr/>
          <a:lstStyle/>
          <a:p>
            <a:endParaRPr lang="en-GB"/>
          </a:p>
        </p:txBody>
      </p:sp>
      <p:sp>
        <p:nvSpPr>
          <p:cNvPr id="9" name="Freeform 9"/>
          <p:cNvSpPr/>
          <p:nvPr/>
        </p:nvSpPr>
        <p:spPr>
          <a:xfrm>
            <a:off x="6982711" y="1905886"/>
            <a:ext cx="1849498" cy="1724787"/>
          </a:xfrm>
          <a:custGeom>
            <a:avLst/>
            <a:gdLst/>
            <a:ahLst/>
            <a:cxnLst/>
            <a:rect l="l" t="t" r="r" b="b"/>
            <a:pathLst>
              <a:path w="1849498" h="1724787">
                <a:moveTo>
                  <a:pt x="0" y="0"/>
                </a:moveTo>
                <a:lnTo>
                  <a:pt x="1849498" y="0"/>
                </a:lnTo>
                <a:lnTo>
                  <a:pt x="1849498" y="1724787"/>
                </a:lnTo>
                <a:lnTo>
                  <a:pt x="0" y="172478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0" name="Group 10"/>
          <p:cNvGrpSpPr>
            <a:grpSpLocks noChangeAspect="1"/>
          </p:cNvGrpSpPr>
          <p:nvPr/>
        </p:nvGrpSpPr>
        <p:grpSpPr>
          <a:xfrm>
            <a:off x="6982711" y="1905886"/>
            <a:ext cx="1849498" cy="1724787"/>
            <a:chOff x="0" y="0"/>
            <a:chExt cx="2465997" cy="2299716"/>
          </a:xfrm>
        </p:grpSpPr>
        <p:sp>
          <p:nvSpPr>
            <p:cNvPr id="11" name="Freeform 11"/>
            <p:cNvSpPr/>
            <p:nvPr/>
          </p:nvSpPr>
          <p:spPr>
            <a:xfrm>
              <a:off x="0" y="0"/>
              <a:ext cx="2465959" cy="2299716"/>
            </a:xfrm>
            <a:custGeom>
              <a:avLst/>
              <a:gdLst/>
              <a:ahLst/>
              <a:cxnLst/>
              <a:rect l="l" t="t" r="r" b="b"/>
              <a:pathLst>
                <a:path w="2465959" h="2299716">
                  <a:moveTo>
                    <a:pt x="197612" y="0"/>
                  </a:moveTo>
                  <a:cubicBezTo>
                    <a:pt x="88392" y="0"/>
                    <a:pt x="0" y="88519"/>
                    <a:pt x="0" y="197612"/>
                  </a:cubicBezTo>
                  <a:lnTo>
                    <a:pt x="0" y="2102104"/>
                  </a:lnTo>
                  <a:cubicBezTo>
                    <a:pt x="0" y="2211324"/>
                    <a:pt x="88392" y="2299716"/>
                    <a:pt x="197612" y="2299716"/>
                  </a:cubicBezTo>
                  <a:lnTo>
                    <a:pt x="2268347" y="2299716"/>
                  </a:lnTo>
                  <a:cubicBezTo>
                    <a:pt x="2377567" y="2299716"/>
                    <a:pt x="2465959" y="2211324"/>
                    <a:pt x="2465959" y="2102104"/>
                  </a:cubicBezTo>
                  <a:lnTo>
                    <a:pt x="2465959" y="197612"/>
                  </a:lnTo>
                  <a:cubicBezTo>
                    <a:pt x="2465959" y="88519"/>
                    <a:pt x="2377567" y="0"/>
                    <a:pt x="2268347" y="0"/>
                  </a:cubicBezTo>
                  <a:close/>
                </a:path>
              </a:pathLst>
            </a:custGeom>
            <a:blipFill>
              <a:blip r:embed="rId7"/>
              <a:stretch>
                <a:fillRect r="-8"/>
              </a:stretch>
            </a:blipFill>
          </p:spPr>
          <p:txBody>
            <a:bodyPr/>
            <a:lstStyle/>
            <a:p>
              <a:endParaRPr lang="en-GB"/>
            </a:p>
          </p:txBody>
        </p:sp>
      </p:grpSp>
      <p:sp>
        <p:nvSpPr>
          <p:cNvPr id="12" name="Freeform 12"/>
          <p:cNvSpPr/>
          <p:nvPr/>
        </p:nvSpPr>
        <p:spPr>
          <a:xfrm>
            <a:off x="7037708" y="4260561"/>
            <a:ext cx="1409195" cy="577586"/>
          </a:xfrm>
          <a:custGeom>
            <a:avLst/>
            <a:gdLst/>
            <a:ahLst/>
            <a:cxnLst/>
            <a:rect l="l" t="t" r="r" b="b"/>
            <a:pathLst>
              <a:path w="1409195" h="577586">
                <a:moveTo>
                  <a:pt x="0" y="0"/>
                </a:moveTo>
                <a:lnTo>
                  <a:pt x="1409195" y="0"/>
                </a:lnTo>
                <a:lnTo>
                  <a:pt x="1409195" y="577587"/>
                </a:lnTo>
                <a:lnTo>
                  <a:pt x="0" y="577587"/>
                </a:lnTo>
                <a:lnTo>
                  <a:pt x="0" y="0"/>
                </a:lnTo>
                <a:close/>
              </a:path>
            </a:pathLst>
          </a:custGeom>
          <a:blipFill>
            <a:blip r:embed="rId8"/>
            <a:stretch>
              <a:fillRect t="-1"/>
            </a:stretch>
          </a:blipFill>
        </p:spPr>
        <p:txBody>
          <a:bodyPr/>
          <a:lstStyle/>
          <a:p>
            <a:endParaRPr lang="en-GB"/>
          </a:p>
        </p:txBody>
      </p:sp>
      <p:sp>
        <p:nvSpPr>
          <p:cNvPr id="13" name="TextBox 13"/>
          <p:cNvSpPr txBox="1"/>
          <p:nvPr/>
        </p:nvSpPr>
        <p:spPr>
          <a:xfrm>
            <a:off x="1331338" y="423358"/>
            <a:ext cx="6778628" cy="320402"/>
          </a:xfrm>
          <a:prstGeom prst="rect">
            <a:avLst/>
          </a:prstGeom>
        </p:spPr>
        <p:txBody>
          <a:bodyPr lIns="0" tIns="0" rIns="0" bIns="0" rtlCol="0" anchor="t">
            <a:spAutoFit/>
          </a:bodyPr>
          <a:lstStyle/>
          <a:p>
            <a:pPr algn="ctr">
              <a:lnSpc>
                <a:spcPts val="1801"/>
              </a:lnSpc>
            </a:pPr>
            <a:r>
              <a:rPr lang="en-US" sz="3602" b="1" dirty="0">
                <a:solidFill>
                  <a:srgbClr val="FFFFFF"/>
                </a:solidFill>
                <a:latin typeface="29LT Adir Bold"/>
                <a:ea typeface="29LT Adir Bold"/>
                <a:cs typeface="29LT Adir Bold"/>
                <a:sym typeface="29LT Adir Bold"/>
              </a:rPr>
              <a:t>The symbolism of a Diya during Diwali </a:t>
            </a:r>
          </a:p>
        </p:txBody>
      </p:sp>
      <p:sp>
        <p:nvSpPr>
          <p:cNvPr id="14" name="TextBox 14"/>
          <p:cNvSpPr txBox="1"/>
          <p:nvPr/>
        </p:nvSpPr>
        <p:spPr>
          <a:xfrm>
            <a:off x="622883" y="583559"/>
            <a:ext cx="6379835" cy="4283799"/>
          </a:xfrm>
          <a:prstGeom prst="rect">
            <a:avLst/>
          </a:prstGeom>
        </p:spPr>
        <p:txBody>
          <a:bodyPr lIns="0" tIns="0" rIns="0" bIns="0" rtlCol="0" anchor="t">
            <a:spAutoFit/>
          </a:bodyPr>
          <a:lstStyle/>
          <a:p>
            <a:pPr algn="l">
              <a:lnSpc>
                <a:spcPts val="3533"/>
              </a:lnSpc>
            </a:pPr>
            <a:r>
              <a:rPr lang="en-US" sz="1413" spc="-38" dirty="0">
                <a:solidFill>
                  <a:srgbClr val="FFFFFF"/>
                </a:solidFill>
                <a:latin typeface="IBM Plex Sans Condensed"/>
                <a:ea typeface="IBM Plex Sans Condensed"/>
                <a:cs typeface="IBM Plex Sans Condensed"/>
                <a:sym typeface="IBM Plex Sans Condensed"/>
              </a:rPr>
              <a:t>“Diya” or “</a:t>
            </a:r>
            <a:r>
              <a:rPr lang="en-US" sz="1413" spc="-38" dirty="0" err="1">
                <a:solidFill>
                  <a:srgbClr val="FFFFFF"/>
                </a:solidFill>
                <a:latin typeface="IBM Plex Sans Condensed"/>
                <a:ea typeface="IBM Plex Sans Condensed"/>
                <a:cs typeface="IBM Plex Sans Condensed"/>
                <a:sym typeface="IBM Plex Sans Condensed"/>
              </a:rPr>
              <a:t>D</a:t>
            </a:r>
            <a:r>
              <a:rPr lang="en-US" sz="1413" b="1" spc="-38" dirty="0" err="1">
                <a:solidFill>
                  <a:srgbClr val="FFFFFF"/>
                </a:solidFill>
                <a:latin typeface="IBM Plex Sans Condensed Bold"/>
                <a:ea typeface="IBM Plex Sans Condensed Bold"/>
                <a:cs typeface="IBM Plex Sans Condensed Bold"/>
                <a:sym typeface="IBM Plex Sans Condensed Bold"/>
              </a:rPr>
              <a:t>ī</a:t>
            </a:r>
            <a:r>
              <a:rPr lang="en-US" sz="1413" spc="-38" dirty="0" err="1">
                <a:solidFill>
                  <a:srgbClr val="FFFFFF"/>
                </a:solidFill>
                <a:latin typeface="IBM Plex Sans Condensed"/>
                <a:ea typeface="IBM Plex Sans Condensed"/>
                <a:cs typeface="IBM Plex Sans Condensed"/>
                <a:sym typeface="IBM Plex Sans Condensed"/>
              </a:rPr>
              <a:t>pa</a:t>
            </a:r>
            <a:r>
              <a:rPr lang="en-US" sz="1413" spc="-38" dirty="0">
                <a:solidFill>
                  <a:srgbClr val="FFFFFF"/>
                </a:solidFill>
                <a:latin typeface="IBM Plex Sans Condensed"/>
                <a:ea typeface="IBM Plex Sans Condensed"/>
                <a:cs typeface="IBM Plex Sans Condensed"/>
                <a:sym typeface="IBM Plex Sans Condensed"/>
              </a:rPr>
              <a:t>” is a small oil-filled lamp</a:t>
            </a:r>
          </a:p>
          <a:p>
            <a:pPr algn="l">
              <a:lnSpc>
                <a:spcPts val="1694"/>
              </a:lnSpc>
            </a:pPr>
            <a:r>
              <a:rPr lang="en-US" sz="1410" b="1" spc="-36" dirty="0">
                <a:solidFill>
                  <a:srgbClr val="FFFFFF"/>
                </a:solidFill>
                <a:latin typeface="IBM Plex Sans Condensed Bold"/>
                <a:ea typeface="IBM Plex Sans Condensed Bold"/>
                <a:cs typeface="IBM Plex Sans Condensed Bold"/>
                <a:sym typeface="IBM Plex Sans Condensed Bold"/>
              </a:rPr>
              <a:t>What Does the Oil in Diyas Represent? </a:t>
            </a:r>
          </a:p>
          <a:p>
            <a:pPr algn="l">
              <a:lnSpc>
                <a:spcPts val="1694"/>
              </a:lnSpc>
            </a:pPr>
            <a:r>
              <a:rPr lang="en-US" sz="1410" spc="-36" dirty="0">
                <a:solidFill>
                  <a:srgbClr val="FFFFFF"/>
                </a:solidFill>
                <a:latin typeface="IBM Plex Sans Condensed"/>
                <a:ea typeface="IBM Plex Sans Condensed"/>
                <a:cs typeface="IBM Plex Sans Condensed"/>
                <a:sym typeface="IBM Plex Sans Condensed"/>
              </a:rPr>
              <a:t>The oil that is used to light the Diyas represents all the negative human qualities, and that includes hatred, jealousy, greed, lust, anger, and others. The wick represents our inner self, the soul. </a:t>
            </a:r>
          </a:p>
          <a:p>
            <a:pPr algn="l">
              <a:lnSpc>
                <a:spcPts val="1694"/>
              </a:lnSpc>
            </a:pPr>
            <a:endParaRPr lang="en-US" sz="1410" spc="-36" dirty="0">
              <a:solidFill>
                <a:srgbClr val="FFFFFF"/>
              </a:solidFill>
              <a:latin typeface="IBM Plex Sans Condensed"/>
              <a:ea typeface="IBM Plex Sans Condensed"/>
              <a:cs typeface="IBM Plex Sans Condensed"/>
              <a:sym typeface="IBM Plex Sans Condensed"/>
            </a:endParaRPr>
          </a:p>
          <a:p>
            <a:pPr algn="l">
              <a:lnSpc>
                <a:spcPts val="1694"/>
              </a:lnSpc>
            </a:pPr>
            <a:r>
              <a:rPr lang="en-US" sz="1410" spc="-36" dirty="0">
                <a:solidFill>
                  <a:srgbClr val="FFFFFF"/>
                </a:solidFill>
                <a:latin typeface="IBM Plex Sans Condensed"/>
                <a:ea typeface="IBM Plex Sans Condensed"/>
                <a:cs typeface="IBM Plex Sans Condensed"/>
                <a:sym typeface="IBM Plex Sans Condensed"/>
              </a:rPr>
              <a:t>The lighting of Diyas symbolises that we need our mind to be clear from these negative things by enlightening our Inner Self. The disappearing oil of the Diyas symbolises the disappearance of negativities from the home. It also symbolises that enlightenment emerges only when we stride on the path of righteousness, just as Lord Rama did. </a:t>
            </a:r>
          </a:p>
          <a:p>
            <a:pPr algn="l">
              <a:lnSpc>
                <a:spcPts val="1694"/>
              </a:lnSpc>
            </a:pPr>
            <a:endParaRPr lang="en-US" sz="1410" spc="-36" dirty="0">
              <a:solidFill>
                <a:srgbClr val="FFFFFF"/>
              </a:solidFill>
              <a:latin typeface="IBM Plex Sans Condensed"/>
              <a:ea typeface="IBM Plex Sans Condensed"/>
              <a:cs typeface="IBM Plex Sans Condensed"/>
              <a:sym typeface="IBM Plex Sans Condensed"/>
            </a:endParaRPr>
          </a:p>
          <a:p>
            <a:pPr algn="l">
              <a:lnSpc>
                <a:spcPts val="1694"/>
              </a:lnSpc>
            </a:pPr>
            <a:r>
              <a:rPr lang="en-US" sz="1410" b="1" spc="-36" dirty="0">
                <a:solidFill>
                  <a:srgbClr val="FFFFFF"/>
                </a:solidFill>
                <a:latin typeface="IBM Plex Sans Condensed Bold"/>
                <a:ea typeface="IBM Plex Sans Condensed Bold"/>
                <a:cs typeface="IBM Plex Sans Condensed Bold"/>
                <a:sym typeface="IBM Plex Sans Condensed Bold"/>
              </a:rPr>
              <a:t>What Does Diya </a:t>
            </a:r>
            <a:r>
              <a:rPr lang="en-US" sz="1410" b="1" spc="-36" dirty="0" err="1">
                <a:solidFill>
                  <a:srgbClr val="FFFFFF"/>
                </a:solidFill>
                <a:latin typeface="IBM Plex Sans Condensed Bold"/>
                <a:ea typeface="IBM Plex Sans Condensed Bold"/>
                <a:cs typeface="IBM Plex Sans Condensed Bold"/>
                <a:sym typeface="IBM Plex Sans Condensed Bold"/>
              </a:rPr>
              <a:t>Symbolise</a:t>
            </a:r>
            <a:r>
              <a:rPr lang="en-US" sz="1410" b="1" spc="-36" dirty="0">
                <a:solidFill>
                  <a:srgbClr val="FFFFFF"/>
                </a:solidFill>
                <a:latin typeface="IBM Plex Sans Condensed Bold"/>
                <a:ea typeface="IBM Plex Sans Condensed Bold"/>
                <a:cs typeface="IBM Plex Sans Condensed Bold"/>
                <a:sym typeface="IBM Plex Sans Condensed Bold"/>
              </a:rPr>
              <a:t>? </a:t>
            </a:r>
          </a:p>
          <a:p>
            <a:pPr algn="l">
              <a:lnSpc>
                <a:spcPts val="1694"/>
              </a:lnSpc>
            </a:pPr>
            <a:r>
              <a:rPr lang="en-US" sz="1410" spc="-36" dirty="0">
                <a:solidFill>
                  <a:srgbClr val="FFFFFF"/>
                </a:solidFill>
                <a:latin typeface="IBM Plex Sans Condensed"/>
                <a:ea typeface="IBM Plex Sans Condensed"/>
                <a:cs typeface="IBM Plex Sans Condensed"/>
                <a:sym typeface="IBM Plex Sans Condensed"/>
              </a:rPr>
              <a:t>An ignorant person will often keep themself in a dark place in their mind. They can stay connected with the positivity of the surroundings only when they </a:t>
            </a:r>
            <a:r>
              <a:rPr lang="en-US" sz="1410" spc="-36" dirty="0" err="1">
                <a:solidFill>
                  <a:srgbClr val="FFFFFF"/>
                </a:solidFill>
                <a:latin typeface="IBM Plex Sans Condensed"/>
                <a:ea typeface="IBM Plex Sans Condensed"/>
                <a:cs typeface="IBM Plex Sans Condensed"/>
                <a:sym typeface="IBM Plex Sans Condensed"/>
              </a:rPr>
              <a:t>realise</a:t>
            </a:r>
            <a:r>
              <a:rPr lang="en-US" sz="1410" spc="-36" dirty="0">
                <a:solidFill>
                  <a:srgbClr val="FFFFFF"/>
                </a:solidFill>
                <a:latin typeface="IBM Plex Sans Condensed"/>
                <a:ea typeface="IBM Plex Sans Condensed"/>
                <a:cs typeface="IBM Plex Sans Condensed"/>
                <a:sym typeface="IBM Plex Sans Condensed"/>
              </a:rPr>
              <a:t> this through knowledge. A Diya symbolises the flame of knowledge that will remove ignorance. A Diya also signifies the light and positivity that it spreads in the home. It is a normal practice in the Hindu community where people light diya in their homes every evening. It signifies the surrender of one's soul to the almighty, just like a wick is absorbed into the bright light of the flame. It shows us the path of gaining knowledge and enlightening ourselves.</a:t>
            </a:r>
          </a:p>
        </p:txBody>
      </p:sp>
      <p:sp>
        <p:nvSpPr>
          <p:cNvPr id="15" name="TextBox 14">
            <a:extLst>
              <a:ext uri="{FF2B5EF4-FFF2-40B4-BE49-F238E27FC236}">
                <a16:creationId xmlns:a16="http://schemas.microsoft.com/office/drawing/2014/main" id="{B4D7EBC5-F6F3-76EC-9B40-7D8A1739849C}"/>
              </a:ext>
            </a:extLst>
          </p:cNvPr>
          <p:cNvSpPr txBox="1"/>
          <p:nvPr/>
        </p:nvSpPr>
        <p:spPr>
          <a:xfrm>
            <a:off x="6036888" y="583559"/>
            <a:ext cx="4146156" cy="476156"/>
          </a:xfrm>
          <a:prstGeom prst="rect">
            <a:avLst/>
          </a:prstGeom>
        </p:spPr>
        <p:txBody>
          <a:bodyPr lIns="0" tIns="0" rIns="0" bIns="0" rtlCol="0" anchor="t">
            <a:spAutoFit/>
          </a:bodyPr>
          <a:lstStyle/>
          <a:p>
            <a:pPr algn="l">
              <a:lnSpc>
                <a:spcPts val="3919"/>
              </a:lnSpc>
            </a:pPr>
            <a:r>
              <a:rPr lang="en-US" sz="2799" dirty="0">
                <a:solidFill>
                  <a:srgbClr val="FFFFFF"/>
                </a:solidFill>
                <a:latin typeface="Quattrocento"/>
                <a:ea typeface="Quattrocento"/>
                <a:cs typeface="Quattrocento"/>
                <a:sym typeface="Quattrocento"/>
              </a:rPr>
              <a:t>deeper meaning….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63503"/>
            <a:ext cx="9270997" cy="5270497"/>
          </a:xfrm>
          <a:custGeom>
            <a:avLst/>
            <a:gdLst/>
            <a:ahLst/>
            <a:cxnLst/>
            <a:rect l="l" t="t" r="r" b="b"/>
            <a:pathLst>
              <a:path w="9270997" h="52704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744284" y="3689499"/>
            <a:ext cx="1839468" cy="1020709"/>
          </a:xfrm>
          <a:custGeom>
            <a:avLst/>
            <a:gdLst/>
            <a:ahLst/>
            <a:cxnLst/>
            <a:rect l="l" t="t" r="r" b="b"/>
            <a:pathLst>
              <a:path w="1839468" h="1020709">
                <a:moveTo>
                  <a:pt x="0" y="0"/>
                </a:moveTo>
                <a:lnTo>
                  <a:pt x="1839468" y="0"/>
                </a:lnTo>
                <a:lnTo>
                  <a:pt x="1839468" y="1020709"/>
                </a:lnTo>
                <a:lnTo>
                  <a:pt x="0" y="1020709"/>
                </a:lnTo>
                <a:lnTo>
                  <a:pt x="0" y="0"/>
                </a:lnTo>
                <a:close/>
              </a:path>
            </a:pathLst>
          </a:custGeom>
          <a:blipFill>
            <a:blip r:embed="rId4"/>
            <a:stretch>
              <a:fillRect b="-1"/>
            </a:stretch>
          </a:blipFill>
        </p:spPr>
        <p:txBody>
          <a:bodyPr/>
          <a:lstStyle/>
          <a:p>
            <a:endParaRPr lang="en-GB">
              <a:latin typeface="+mj-lt"/>
            </a:endParaRPr>
          </a:p>
        </p:txBody>
      </p:sp>
      <p:sp>
        <p:nvSpPr>
          <p:cNvPr id="4" name="TextBox 4"/>
          <p:cNvSpPr txBox="1"/>
          <p:nvPr/>
        </p:nvSpPr>
        <p:spPr>
          <a:xfrm>
            <a:off x="254813" y="1282265"/>
            <a:ext cx="5865771" cy="1244059"/>
          </a:xfrm>
          <a:prstGeom prst="rect">
            <a:avLst/>
          </a:prstGeom>
        </p:spPr>
        <p:txBody>
          <a:bodyPr lIns="0" tIns="0" rIns="0" bIns="0" rtlCol="0" anchor="t">
            <a:spAutoFit/>
          </a:bodyPr>
          <a:lstStyle/>
          <a:p>
            <a:pPr algn="l">
              <a:lnSpc>
                <a:spcPts val="5043"/>
              </a:lnSpc>
            </a:pPr>
            <a:r>
              <a:rPr lang="en-US" sz="3602" b="1" spc="21" dirty="0">
                <a:solidFill>
                  <a:srgbClr val="FFE066"/>
                </a:solidFill>
                <a:latin typeface="+mj-lt"/>
                <a:ea typeface="29LT Adir Bold"/>
                <a:cs typeface="29LT Adir Bold"/>
                <a:sym typeface="29LT Adir Bold"/>
              </a:rPr>
              <a:t>How Diwali is celebrated in different</a:t>
            </a:r>
            <a:r>
              <a:rPr lang="en-US" sz="3602" b="1" spc="21" dirty="0">
                <a:solidFill>
                  <a:srgbClr val="000000"/>
                </a:solidFill>
                <a:latin typeface="+mj-lt"/>
                <a:ea typeface="29LT Adir Bold"/>
                <a:cs typeface="29LT Adir Bold"/>
                <a:sym typeface="29LT Adir Bold"/>
              </a:rPr>
              <a:t> </a:t>
            </a:r>
            <a:r>
              <a:rPr lang="en-US" sz="3602" b="1" spc="21" dirty="0">
                <a:solidFill>
                  <a:srgbClr val="FFE066"/>
                </a:solidFill>
                <a:latin typeface="+mj-lt"/>
                <a:ea typeface="29LT Adir Bold"/>
                <a:cs typeface="29LT Adir Bold"/>
                <a:sym typeface="29LT Adir Bold"/>
              </a:rPr>
              <a:t>Dharmic</a:t>
            </a:r>
            <a:r>
              <a:rPr lang="en-US" sz="3602" b="1" spc="21" dirty="0">
                <a:solidFill>
                  <a:srgbClr val="000000"/>
                </a:solidFill>
                <a:latin typeface="+mj-lt"/>
                <a:ea typeface="29LT Adir Bold"/>
                <a:cs typeface="29LT Adir Bold"/>
                <a:sym typeface="29LT Adir Bold"/>
              </a:rPr>
              <a:t> </a:t>
            </a:r>
            <a:r>
              <a:rPr lang="en-US" sz="3602" b="1" spc="21" dirty="0">
                <a:solidFill>
                  <a:srgbClr val="FFE066"/>
                </a:solidFill>
                <a:latin typeface="+mj-lt"/>
                <a:ea typeface="29LT Adir Bold"/>
                <a:cs typeface="29LT Adir Bold"/>
                <a:sym typeface="29LT Adir Bold"/>
              </a:rPr>
              <a:t>faiths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5257800" y="1308010"/>
            <a:ext cx="3692652" cy="2811028"/>
          </a:xfrm>
          <a:custGeom>
            <a:avLst/>
            <a:gdLst/>
            <a:ahLst/>
            <a:cxnLst/>
            <a:rect l="l" t="t" r="r" b="b"/>
            <a:pathLst>
              <a:path w="3982212" h="3061716">
                <a:moveTo>
                  <a:pt x="0" y="0"/>
                </a:moveTo>
                <a:lnTo>
                  <a:pt x="3982212" y="0"/>
                </a:lnTo>
                <a:lnTo>
                  <a:pt x="3982212" y="3061716"/>
                </a:lnTo>
                <a:lnTo>
                  <a:pt x="0" y="3061716"/>
                </a:lnTo>
                <a:lnTo>
                  <a:pt x="0" y="0"/>
                </a:lnTo>
                <a:close/>
              </a:path>
            </a:pathLst>
          </a:custGeom>
          <a:blipFill>
            <a:blip r:embed="rId4"/>
            <a:stretch>
              <a:fillRect/>
            </a:stretch>
          </a:blipFill>
        </p:spPr>
        <p:txBody>
          <a:bodyPr/>
          <a:lstStyle/>
          <a:p>
            <a:endParaRPr lang="en-GB"/>
          </a:p>
        </p:txBody>
      </p:sp>
      <p:sp>
        <p:nvSpPr>
          <p:cNvPr id="4" name="Freeform 4"/>
          <p:cNvSpPr/>
          <p:nvPr/>
        </p:nvSpPr>
        <p:spPr>
          <a:xfrm>
            <a:off x="5638800" y="1302354"/>
            <a:ext cx="3168810" cy="2412396"/>
          </a:xfrm>
          <a:custGeom>
            <a:avLst/>
            <a:gdLst/>
            <a:ahLst/>
            <a:cxnLst/>
            <a:rect l="l" t="t" r="r" b="b"/>
            <a:pathLst>
              <a:path w="3612004" h="2692146">
                <a:moveTo>
                  <a:pt x="0" y="0"/>
                </a:moveTo>
                <a:lnTo>
                  <a:pt x="3612004" y="0"/>
                </a:lnTo>
                <a:lnTo>
                  <a:pt x="3612004" y="2692146"/>
                </a:lnTo>
                <a:lnTo>
                  <a:pt x="0" y="2692146"/>
                </a:lnTo>
                <a:lnTo>
                  <a:pt x="0" y="0"/>
                </a:lnTo>
                <a:close/>
              </a:path>
            </a:pathLst>
          </a:custGeom>
          <a:blipFill>
            <a:blip r:embed="rId5"/>
            <a:stretch>
              <a:fillRect/>
            </a:stretch>
          </a:blipFill>
        </p:spPr>
        <p:txBody>
          <a:bodyPr/>
          <a:lstStyle/>
          <a:p>
            <a:endParaRPr lang="en-GB"/>
          </a:p>
        </p:txBody>
      </p:sp>
      <p:sp>
        <p:nvSpPr>
          <p:cNvPr id="5" name="Freeform 5"/>
          <p:cNvSpPr/>
          <p:nvPr/>
        </p:nvSpPr>
        <p:spPr>
          <a:xfrm>
            <a:off x="7210301" y="432095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6"/>
            <a:stretch>
              <a:fillRect/>
            </a:stretch>
          </a:blipFill>
        </p:spPr>
        <p:txBody>
          <a:bodyPr/>
          <a:lstStyle/>
          <a:p>
            <a:endParaRPr lang="en-GB"/>
          </a:p>
        </p:txBody>
      </p:sp>
      <p:sp>
        <p:nvSpPr>
          <p:cNvPr id="6" name="TextBox 6"/>
          <p:cNvSpPr txBox="1"/>
          <p:nvPr/>
        </p:nvSpPr>
        <p:spPr>
          <a:xfrm>
            <a:off x="2374392" y="-122358"/>
            <a:ext cx="4663478" cy="1233030"/>
          </a:xfrm>
          <a:prstGeom prst="rect">
            <a:avLst/>
          </a:prstGeom>
        </p:spPr>
        <p:txBody>
          <a:bodyPr lIns="0" tIns="0" rIns="0" bIns="0" rtlCol="0" anchor="t">
            <a:spAutoFit/>
          </a:bodyPr>
          <a:lstStyle/>
          <a:p>
            <a:pPr algn="ctr">
              <a:lnSpc>
                <a:spcPts val="10923"/>
              </a:lnSpc>
            </a:pPr>
            <a:r>
              <a:rPr lang="en-US" sz="4800" b="1" dirty="0">
                <a:solidFill>
                  <a:srgbClr val="FFFFFF"/>
                </a:solidFill>
                <a:ea typeface="29LT Adir Bold"/>
                <a:cs typeface="29LT Adir Bold"/>
                <a:sym typeface="29LT Adir Bold"/>
              </a:rPr>
              <a:t>Hinduism</a:t>
            </a:r>
            <a:r>
              <a:rPr lang="en-US" sz="4000" b="1" dirty="0">
                <a:solidFill>
                  <a:srgbClr val="FFFFFF"/>
                </a:solidFill>
                <a:ea typeface="29LT Adir Bold"/>
                <a:cs typeface="29LT Adir Bold"/>
                <a:sym typeface="29LT Adir Bold"/>
              </a:rPr>
              <a:t> </a:t>
            </a:r>
          </a:p>
        </p:txBody>
      </p:sp>
      <p:sp>
        <p:nvSpPr>
          <p:cNvPr id="7" name="TextBox 7"/>
          <p:cNvSpPr txBox="1"/>
          <p:nvPr/>
        </p:nvSpPr>
        <p:spPr>
          <a:xfrm>
            <a:off x="609600" y="971550"/>
            <a:ext cx="4886358" cy="3643562"/>
          </a:xfrm>
          <a:prstGeom prst="rect">
            <a:avLst/>
          </a:prstGeom>
        </p:spPr>
        <p:txBody>
          <a:bodyPr wrap="square" lIns="0" tIns="0" rIns="0" bIns="0" rtlCol="0" anchor="t">
            <a:spAutoFit/>
          </a:bodyPr>
          <a:lstStyle/>
          <a:p>
            <a:pPr algn="l">
              <a:lnSpc>
                <a:spcPct val="150000"/>
              </a:lnSpc>
            </a:pPr>
            <a:r>
              <a:rPr lang="en-US" sz="1596" spc="-43" dirty="0">
                <a:solidFill>
                  <a:srgbClr val="FFFFFF"/>
                </a:solidFill>
                <a:ea typeface="IBM Plex Sans Condensed"/>
                <a:cs typeface="IBM Plex Sans Condensed"/>
                <a:sym typeface="IBM Plex Sans Condensed"/>
              </a:rPr>
              <a:t>For Hindus, Diwali is celebrated over a course of 5 days. The main Diwali day is the day when Ram, Lakshman and Sita returned from their exile of 14 years and Hindus light diyas on this day. </a:t>
            </a:r>
          </a:p>
          <a:p>
            <a:pPr algn="l">
              <a:lnSpc>
                <a:spcPct val="150000"/>
              </a:lnSpc>
            </a:pPr>
            <a:r>
              <a:rPr lang="en-US" sz="1596" spc="-43" dirty="0">
                <a:solidFill>
                  <a:srgbClr val="FFFFFF"/>
                </a:solidFill>
                <a:ea typeface="IBM Plex Sans Condensed"/>
                <a:cs typeface="IBM Plex Sans Condensed"/>
                <a:sym typeface="IBM Plex Sans Condensed"/>
              </a:rPr>
              <a:t>Hindus celebrate this historical moment as a victory of good over evil. </a:t>
            </a:r>
          </a:p>
          <a:p>
            <a:pPr algn="l">
              <a:lnSpc>
                <a:spcPct val="150000"/>
              </a:lnSpc>
            </a:pPr>
            <a:r>
              <a:rPr lang="en-US" sz="1596" spc="-43" dirty="0">
                <a:solidFill>
                  <a:srgbClr val="FFFFFF"/>
                </a:solidFill>
                <a:ea typeface="IBM Plex Sans Condensed"/>
                <a:cs typeface="IBM Plex Sans Condensed"/>
                <a:sym typeface="IBM Plex Sans Condensed"/>
              </a:rPr>
              <a:t>The Goddess Lakshmi is worshipped . She is the Goddess of wealth, fortune and prosperity. Ganesh is the lord of intellect and wisdom, and he is revered as the remover of obstacles. He is also remembered and worshipped during this festival.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4572000" y="1730988"/>
            <a:ext cx="3833117" cy="2555367"/>
          </a:xfrm>
          <a:custGeom>
            <a:avLst/>
            <a:gdLst/>
            <a:ahLst/>
            <a:cxnLst/>
            <a:rect l="l" t="t" r="r" b="b"/>
            <a:pathLst>
              <a:path w="3833117" h="2555367">
                <a:moveTo>
                  <a:pt x="0" y="0"/>
                </a:moveTo>
                <a:lnTo>
                  <a:pt x="3833117" y="0"/>
                </a:lnTo>
                <a:lnTo>
                  <a:pt x="3833117" y="2555367"/>
                </a:lnTo>
                <a:lnTo>
                  <a:pt x="0" y="2555367"/>
                </a:lnTo>
                <a:lnTo>
                  <a:pt x="0" y="0"/>
                </a:lnTo>
                <a:close/>
              </a:path>
            </a:pathLst>
          </a:custGeom>
          <a:blipFill>
            <a:blip r:embed="rId4"/>
            <a:stretch>
              <a:fillRect/>
            </a:stretch>
          </a:blipFill>
        </p:spPr>
        <p:txBody>
          <a:bodyPr/>
          <a:lstStyle/>
          <a:p>
            <a:endParaRPr lang="en-GB">
              <a:latin typeface="+mj-lt"/>
            </a:endParaRPr>
          </a:p>
        </p:txBody>
      </p:sp>
      <p:sp>
        <p:nvSpPr>
          <p:cNvPr id="4" name="Freeform 4"/>
          <p:cNvSpPr/>
          <p:nvPr/>
        </p:nvSpPr>
        <p:spPr>
          <a:xfrm>
            <a:off x="7042909" y="4339638"/>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5"/>
            <a:stretch>
              <a:fillRect/>
            </a:stretch>
          </a:blipFill>
        </p:spPr>
        <p:txBody>
          <a:bodyPr/>
          <a:lstStyle/>
          <a:p>
            <a:endParaRPr lang="en-GB">
              <a:latin typeface="+mj-lt"/>
            </a:endParaRPr>
          </a:p>
        </p:txBody>
      </p:sp>
      <p:sp>
        <p:nvSpPr>
          <p:cNvPr id="5" name="TextBox 5"/>
          <p:cNvSpPr txBox="1"/>
          <p:nvPr/>
        </p:nvSpPr>
        <p:spPr>
          <a:xfrm>
            <a:off x="2862329" y="588083"/>
            <a:ext cx="3491036" cy="537583"/>
          </a:xfrm>
          <a:prstGeom prst="rect">
            <a:avLst/>
          </a:prstGeom>
        </p:spPr>
        <p:txBody>
          <a:bodyPr lIns="0" tIns="0" rIns="0" bIns="0" rtlCol="0" anchor="t">
            <a:spAutoFit/>
          </a:bodyPr>
          <a:lstStyle/>
          <a:p>
            <a:pPr algn="ctr">
              <a:lnSpc>
                <a:spcPts val="3901"/>
              </a:lnSpc>
            </a:pPr>
            <a:r>
              <a:rPr lang="en-US" sz="4800" b="1" dirty="0">
                <a:solidFill>
                  <a:srgbClr val="FFFFFF"/>
                </a:solidFill>
                <a:latin typeface="+mj-lt"/>
                <a:ea typeface="29LT Adir Bold"/>
                <a:cs typeface="29LT Adir Bold"/>
                <a:sym typeface="29LT Adir Bold"/>
              </a:rPr>
              <a:t>Jainism</a:t>
            </a:r>
          </a:p>
        </p:txBody>
      </p:sp>
      <p:sp>
        <p:nvSpPr>
          <p:cNvPr id="6" name="TextBox 6"/>
          <p:cNvSpPr txBox="1"/>
          <p:nvPr/>
        </p:nvSpPr>
        <p:spPr>
          <a:xfrm>
            <a:off x="2329672" y="1383592"/>
            <a:ext cx="47549" cy="437502"/>
          </a:xfrm>
          <a:prstGeom prst="rect">
            <a:avLst/>
          </a:prstGeom>
        </p:spPr>
        <p:txBody>
          <a:bodyPr lIns="0" tIns="0" rIns="0" bIns="0" rtlCol="0" anchor="t">
            <a:spAutoFit/>
          </a:bodyPr>
          <a:lstStyle/>
          <a:p>
            <a:pPr algn="l">
              <a:lnSpc>
                <a:spcPts val="3990"/>
              </a:lnSpc>
            </a:pPr>
            <a:r>
              <a:rPr lang="en-US" sz="1596" spc="-43">
                <a:solidFill>
                  <a:srgbClr val="FFFFFF"/>
                </a:solidFill>
                <a:latin typeface="+mj-lt"/>
                <a:ea typeface="IBM Plex Sans Condensed"/>
                <a:cs typeface="IBM Plex Sans Condensed"/>
                <a:sym typeface="IBM Plex Sans Condensed"/>
              </a:rPr>
              <a:t> </a:t>
            </a:r>
          </a:p>
        </p:txBody>
      </p:sp>
      <p:sp>
        <p:nvSpPr>
          <p:cNvPr id="8" name="TextBox 8"/>
          <p:cNvSpPr txBox="1"/>
          <p:nvPr/>
        </p:nvSpPr>
        <p:spPr>
          <a:xfrm>
            <a:off x="691896" y="1160772"/>
            <a:ext cx="3653819" cy="3275705"/>
          </a:xfrm>
          <a:prstGeom prst="rect">
            <a:avLst/>
          </a:prstGeom>
        </p:spPr>
        <p:txBody>
          <a:bodyPr lIns="0" tIns="0" rIns="0" bIns="0" rtlCol="0" anchor="t">
            <a:spAutoFit/>
          </a:bodyPr>
          <a:lstStyle/>
          <a:p>
            <a:pPr>
              <a:lnSpc>
                <a:spcPct val="150000"/>
              </a:lnSpc>
            </a:pPr>
            <a:r>
              <a:rPr lang="en-US" sz="1596" spc="-43" dirty="0">
                <a:solidFill>
                  <a:srgbClr val="FFFFFF"/>
                </a:solidFill>
                <a:latin typeface="+mj-lt"/>
                <a:ea typeface="IBM Plex Sans Condensed"/>
                <a:cs typeface="IBM Plex Sans Condensed"/>
                <a:sym typeface="IBM Plex Sans Condensed"/>
              </a:rPr>
              <a:t>It is a celebration of Lord Mahavir’s teachings</a:t>
            </a:r>
          </a:p>
          <a:p>
            <a:pPr algn="l">
              <a:lnSpc>
                <a:spcPct val="150000"/>
              </a:lnSpc>
            </a:pPr>
            <a:r>
              <a:rPr lang="en-US" sz="1596" spc="-43" dirty="0">
                <a:solidFill>
                  <a:srgbClr val="FFFFFF"/>
                </a:solidFill>
                <a:latin typeface="+mj-lt"/>
                <a:ea typeface="IBM Plex Sans Condensed"/>
                <a:cs typeface="IBM Plex Sans Condensed"/>
                <a:sym typeface="IBM Plex Sans Condensed"/>
              </a:rPr>
              <a:t>and his contributions to the religion and to greater humanity.</a:t>
            </a:r>
          </a:p>
          <a:p>
            <a:pPr algn="l">
              <a:lnSpc>
                <a:spcPct val="150000"/>
              </a:lnSpc>
            </a:pPr>
            <a:r>
              <a:rPr lang="en-US" sz="1596" spc="-43" dirty="0">
                <a:solidFill>
                  <a:srgbClr val="FFFFFF"/>
                </a:solidFill>
                <a:latin typeface="+mj-lt"/>
                <a:ea typeface="IBM Plex Sans Condensed"/>
                <a:cs typeface="IBM Plex Sans Condensed"/>
                <a:sym typeface="IBM Plex Sans Condensed"/>
              </a:rPr>
              <a:t>His teachings promote compassion and </a:t>
            </a:r>
          </a:p>
          <a:p>
            <a:pPr algn="l">
              <a:lnSpc>
                <a:spcPct val="150000"/>
              </a:lnSpc>
            </a:pPr>
            <a:r>
              <a:rPr lang="en-US" sz="1596" spc="-43" dirty="0">
                <a:solidFill>
                  <a:srgbClr val="FFFFFF"/>
                </a:solidFill>
                <a:latin typeface="+mj-lt"/>
                <a:ea typeface="IBM Plex Sans Condensed"/>
                <a:cs typeface="IBM Plex Sans Condensed"/>
                <a:sym typeface="IBM Plex Sans Condensed"/>
              </a:rPr>
              <a:t>justice through ahimsa (non-violence), </a:t>
            </a:r>
          </a:p>
          <a:p>
            <a:pPr algn="l">
              <a:lnSpc>
                <a:spcPct val="150000"/>
              </a:lnSpc>
            </a:pPr>
            <a:r>
              <a:rPr lang="en-US" sz="1598" spc="-43" dirty="0">
                <a:solidFill>
                  <a:srgbClr val="FFFFFF"/>
                </a:solidFill>
                <a:latin typeface="+mj-lt"/>
                <a:ea typeface="IBM Plex Sans Condensed"/>
                <a:cs typeface="IBM Plex Sans Condensed"/>
                <a:sym typeface="IBM Plex Sans Condensed"/>
              </a:rPr>
              <a:t>advocating the importance of all living beings.</a:t>
            </a:r>
          </a:p>
          <a:p>
            <a:pPr algn="l">
              <a:lnSpc>
                <a:spcPct val="150000"/>
              </a:lnSpc>
            </a:pPr>
            <a:r>
              <a:rPr lang="en-US" sz="1596" spc="-41" dirty="0">
                <a:solidFill>
                  <a:srgbClr val="FFFFFF"/>
                </a:solidFill>
                <a:latin typeface="+mj-lt"/>
                <a:ea typeface="IBM Plex Sans Condensed"/>
                <a:cs typeface="IBM Plex Sans Condensed"/>
                <a:sym typeface="IBM Plex Sans Condensed"/>
              </a:rPr>
              <a:t>Jains offer prayers to Lord Mahavira and place </a:t>
            </a:r>
          </a:p>
          <a:p>
            <a:pPr algn="l">
              <a:lnSpc>
                <a:spcPct val="150000"/>
              </a:lnSpc>
            </a:pPr>
            <a:r>
              <a:rPr lang="en-US" sz="1596" spc="-41" dirty="0">
                <a:solidFill>
                  <a:srgbClr val="FFFFFF"/>
                </a:solidFill>
                <a:latin typeface="+mj-lt"/>
                <a:ea typeface="IBM Plex Sans Condensed"/>
                <a:cs typeface="IBM Plex Sans Condensed"/>
                <a:sym typeface="IBM Plex Sans Condensed"/>
              </a:rPr>
              <a:t>lights to mark his passage and to keep his </a:t>
            </a:r>
          </a:p>
          <a:p>
            <a:pPr algn="l">
              <a:lnSpc>
                <a:spcPct val="150000"/>
              </a:lnSpc>
            </a:pPr>
            <a:r>
              <a:rPr lang="en-US" sz="1596" spc="-41" dirty="0">
                <a:solidFill>
                  <a:srgbClr val="FFFFFF"/>
                </a:solidFill>
                <a:latin typeface="+mj-lt"/>
                <a:ea typeface="IBM Plex Sans Condensed"/>
                <a:cs typeface="IBM Plex Sans Condensed"/>
                <a:sym typeface="IBM Plex Sans Condensed"/>
              </a:rPr>
              <a:t>knowledge alive.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4880486" y="1698298"/>
            <a:ext cx="3370964" cy="2528192"/>
          </a:xfrm>
          <a:custGeom>
            <a:avLst/>
            <a:gdLst/>
            <a:ahLst/>
            <a:cxnLst/>
            <a:rect l="l" t="t" r="r" b="b"/>
            <a:pathLst>
              <a:path w="3370964" h="2528192">
                <a:moveTo>
                  <a:pt x="0" y="0"/>
                </a:moveTo>
                <a:lnTo>
                  <a:pt x="3370964" y="0"/>
                </a:lnTo>
                <a:lnTo>
                  <a:pt x="3370964" y="2528192"/>
                </a:lnTo>
                <a:lnTo>
                  <a:pt x="0" y="2528192"/>
                </a:lnTo>
                <a:lnTo>
                  <a:pt x="0" y="0"/>
                </a:lnTo>
                <a:close/>
              </a:path>
            </a:pathLst>
          </a:custGeom>
          <a:blipFill>
            <a:blip r:embed="rId4"/>
            <a:stretch>
              <a:fillRect/>
            </a:stretch>
          </a:blipFill>
        </p:spPr>
        <p:txBody>
          <a:bodyPr/>
          <a:lstStyle/>
          <a:p>
            <a:endParaRPr lang="en-GB">
              <a:latin typeface="+mj-lt"/>
            </a:endParaRPr>
          </a:p>
        </p:txBody>
      </p:sp>
      <p:sp>
        <p:nvSpPr>
          <p:cNvPr id="4" name="Freeform 4"/>
          <p:cNvSpPr/>
          <p:nvPr/>
        </p:nvSpPr>
        <p:spPr>
          <a:xfrm>
            <a:off x="7210301" y="432095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5"/>
            <a:stretch>
              <a:fillRect/>
            </a:stretch>
          </a:blipFill>
        </p:spPr>
        <p:txBody>
          <a:bodyPr/>
          <a:lstStyle/>
          <a:p>
            <a:endParaRPr lang="en-GB">
              <a:latin typeface="+mj-lt"/>
            </a:endParaRPr>
          </a:p>
        </p:txBody>
      </p:sp>
      <p:sp>
        <p:nvSpPr>
          <p:cNvPr id="5" name="TextBox 5"/>
          <p:cNvSpPr txBox="1"/>
          <p:nvPr/>
        </p:nvSpPr>
        <p:spPr>
          <a:xfrm>
            <a:off x="2330453" y="555441"/>
            <a:ext cx="4751413" cy="537583"/>
          </a:xfrm>
          <a:prstGeom prst="rect">
            <a:avLst/>
          </a:prstGeom>
        </p:spPr>
        <p:txBody>
          <a:bodyPr lIns="0" tIns="0" rIns="0" bIns="0" rtlCol="0" anchor="t">
            <a:spAutoFit/>
          </a:bodyPr>
          <a:lstStyle/>
          <a:p>
            <a:pPr algn="ctr">
              <a:lnSpc>
                <a:spcPts val="3901"/>
              </a:lnSpc>
            </a:pPr>
            <a:r>
              <a:rPr lang="en-US" sz="4800" b="1" dirty="0">
                <a:solidFill>
                  <a:srgbClr val="FFFFFF"/>
                </a:solidFill>
                <a:latin typeface="+mj-lt"/>
                <a:ea typeface="29LT Adir Bold"/>
                <a:cs typeface="29LT Adir Bold"/>
                <a:sym typeface="29LT Adir Bold"/>
              </a:rPr>
              <a:t>Buddhism</a:t>
            </a:r>
          </a:p>
        </p:txBody>
      </p:sp>
      <p:sp>
        <p:nvSpPr>
          <p:cNvPr id="6" name="TextBox 6"/>
          <p:cNvSpPr txBox="1"/>
          <p:nvPr/>
        </p:nvSpPr>
        <p:spPr>
          <a:xfrm>
            <a:off x="1438237" y="1627432"/>
            <a:ext cx="47549" cy="437502"/>
          </a:xfrm>
          <a:prstGeom prst="rect">
            <a:avLst/>
          </a:prstGeom>
        </p:spPr>
        <p:txBody>
          <a:bodyPr lIns="0" tIns="0" rIns="0" bIns="0" rtlCol="0" anchor="t">
            <a:spAutoFit/>
          </a:bodyPr>
          <a:lstStyle/>
          <a:p>
            <a:pPr algn="l">
              <a:lnSpc>
                <a:spcPts val="3990"/>
              </a:lnSpc>
            </a:pPr>
            <a:r>
              <a:rPr lang="en-US" sz="1596" spc="-43">
                <a:solidFill>
                  <a:srgbClr val="FFFFFF"/>
                </a:solidFill>
                <a:latin typeface="+mj-lt"/>
                <a:ea typeface="IBM Plex Sans Condensed"/>
                <a:cs typeface="IBM Plex Sans Condensed"/>
                <a:sym typeface="IBM Plex Sans Condensed"/>
              </a:rPr>
              <a:t> </a:t>
            </a:r>
          </a:p>
        </p:txBody>
      </p:sp>
      <p:sp>
        <p:nvSpPr>
          <p:cNvPr id="7" name="TextBox 7"/>
          <p:cNvSpPr txBox="1"/>
          <p:nvPr/>
        </p:nvSpPr>
        <p:spPr>
          <a:xfrm>
            <a:off x="783336" y="1817932"/>
            <a:ext cx="3632521" cy="247002"/>
          </a:xfrm>
          <a:prstGeom prst="rect">
            <a:avLst/>
          </a:prstGeom>
        </p:spPr>
        <p:txBody>
          <a:bodyPr lIns="0" tIns="0" rIns="0" bIns="0" rtlCol="0" anchor="t">
            <a:spAutoFit/>
          </a:bodyPr>
          <a:lstStyle/>
          <a:p>
            <a:pPr algn="l">
              <a:lnSpc>
                <a:spcPts val="1919"/>
              </a:lnSpc>
            </a:pPr>
            <a:r>
              <a:rPr lang="en-US" sz="1596" spc="-43" dirty="0">
                <a:solidFill>
                  <a:srgbClr val="FFFFFF"/>
                </a:solidFill>
                <a:latin typeface="+mj-lt"/>
                <a:ea typeface="IBM Plex Sans Condensed"/>
                <a:cs typeface="IBM Plex Sans Condensed"/>
                <a:sym typeface="IBM Plex Sans Condensed"/>
              </a:rPr>
              <a:t>Diwali is the auspicious day on which Emperor</a:t>
            </a:r>
          </a:p>
        </p:txBody>
      </p:sp>
      <p:sp>
        <p:nvSpPr>
          <p:cNvPr id="8" name="TextBox 8"/>
          <p:cNvSpPr txBox="1"/>
          <p:nvPr/>
        </p:nvSpPr>
        <p:spPr>
          <a:xfrm>
            <a:off x="783336" y="2061477"/>
            <a:ext cx="4017264" cy="1435329"/>
          </a:xfrm>
          <a:prstGeom prst="rect">
            <a:avLst/>
          </a:prstGeom>
        </p:spPr>
        <p:txBody>
          <a:bodyPr wrap="square" lIns="0" tIns="0" rIns="0" bIns="0" rtlCol="0" anchor="t">
            <a:spAutoFit/>
          </a:bodyPr>
          <a:lstStyle/>
          <a:p>
            <a:pPr algn="l">
              <a:lnSpc>
                <a:spcPct val="150000"/>
              </a:lnSpc>
            </a:pPr>
            <a:r>
              <a:rPr lang="en-US" sz="1598" spc="-43" dirty="0">
                <a:solidFill>
                  <a:srgbClr val="FFFFFF"/>
                </a:solidFill>
                <a:latin typeface="+mj-lt"/>
                <a:ea typeface="IBM Plex Sans Condensed"/>
                <a:cs typeface="IBM Plex Sans Condensed"/>
                <a:sym typeface="IBM Plex Sans Condensed"/>
              </a:rPr>
              <a:t>Ashoka decided to follow the path of Buddhism. Buddhists celebrate both Buddha as well as Emperor Ashoka on Diwali. Diwali marks Emperor Ashoka’s decision to follow the path of peace.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93916" y="98041"/>
            <a:ext cx="8956300" cy="4947437"/>
          </a:xfrm>
          <a:custGeom>
            <a:avLst/>
            <a:gdLst/>
            <a:ahLst/>
            <a:cxnLst/>
            <a:rect l="l" t="t" r="r" b="b"/>
            <a:pathLst>
              <a:path w="8956300" h="4947437">
                <a:moveTo>
                  <a:pt x="0" y="0"/>
                </a:moveTo>
                <a:lnTo>
                  <a:pt x="8956301" y="0"/>
                </a:lnTo>
                <a:lnTo>
                  <a:pt x="8956301"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5105400" y="1677762"/>
            <a:ext cx="3453765" cy="2495674"/>
          </a:xfrm>
          <a:custGeom>
            <a:avLst/>
            <a:gdLst/>
            <a:ahLst/>
            <a:cxnLst/>
            <a:rect l="l" t="t" r="r" b="b"/>
            <a:pathLst>
              <a:path w="3854453" h="2495674">
                <a:moveTo>
                  <a:pt x="0" y="0"/>
                </a:moveTo>
                <a:lnTo>
                  <a:pt x="3854453" y="0"/>
                </a:lnTo>
                <a:lnTo>
                  <a:pt x="3854453" y="2495674"/>
                </a:lnTo>
                <a:lnTo>
                  <a:pt x="0" y="2495674"/>
                </a:lnTo>
                <a:lnTo>
                  <a:pt x="0" y="0"/>
                </a:lnTo>
                <a:close/>
              </a:path>
            </a:pathLst>
          </a:custGeom>
          <a:blipFill>
            <a:blip r:embed="rId4"/>
            <a:stretch>
              <a:fillRect/>
            </a:stretch>
          </a:blipFill>
        </p:spPr>
        <p:txBody>
          <a:bodyPr/>
          <a:lstStyle/>
          <a:p>
            <a:endParaRPr lang="en-GB"/>
          </a:p>
        </p:txBody>
      </p:sp>
      <p:sp>
        <p:nvSpPr>
          <p:cNvPr id="4" name="Freeform 4"/>
          <p:cNvSpPr/>
          <p:nvPr/>
        </p:nvSpPr>
        <p:spPr>
          <a:xfrm>
            <a:off x="7210301" y="432095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5"/>
            <a:stretch>
              <a:fillRect/>
            </a:stretch>
          </a:blipFill>
        </p:spPr>
        <p:txBody>
          <a:bodyPr/>
          <a:lstStyle/>
          <a:p>
            <a:endParaRPr lang="en-GB"/>
          </a:p>
        </p:txBody>
      </p:sp>
      <p:sp>
        <p:nvSpPr>
          <p:cNvPr id="5" name="TextBox 5"/>
          <p:cNvSpPr txBox="1"/>
          <p:nvPr/>
        </p:nvSpPr>
        <p:spPr>
          <a:xfrm>
            <a:off x="3581400" y="0"/>
            <a:ext cx="3732600" cy="1015663"/>
          </a:xfrm>
          <a:prstGeom prst="rect">
            <a:avLst/>
          </a:prstGeom>
        </p:spPr>
        <p:txBody>
          <a:bodyPr lIns="0" tIns="0" rIns="0" bIns="0" rtlCol="0" anchor="t">
            <a:spAutoFit/>
          </a:bodyPr>
          <a:lstStyle/>
          <a:p>
            <a:pPr algn="l">
              <a:lnSpc>
                <a:spcPct val="150000"/>
              </a:lnSpc>
            </a:pPr>
            <a:r>
              <a:rPr lang="en-US" sz="4800" b="1" dirty="0">
                <a:solidFill>
                  <a:srgbClr val="FFFFFF"/>
                </a:solidFill>
                <a:ea typeface="29LT Adir Bold"/>
                <a:cs typeface="29LT Adir Bold"/>
                <a:sym typeface="29LT Adir Bold"/>
              </a:rPr>
              <a:t>Sikhism</a:t>
            </a:r>
          </a:p>
        </p:txBody>
      </p:sp>
      <p:sp>
        <p:nvSpPr>
          <p:cNvPr id="6" name="TextBox 6"/>
          <p:cNvSpPr txBox="1"/>
          <p:nvPr/>
        </p:nvSpPr>
        <p:spPr>
          <a:xfrm>
            <a:off x="2381383" y="1059866"/>
            <a:ext cx="47549" cy="437502"/>
          </a:xfrm>
          <a:prstGeom prst="rect">
            <a:avLst/>
          </a:prstGeom>
        </p:spPr>
        <p:txBody>
          <a:bodyPr lIns="0" tIns="0" rIns="0" bIns="0" rtlCol="0" anchor="t">
            <a:spAutoFit/>
          </a:bodyPr>
          <a:lstStyle/>
          <a:p>
            <a:pPr algn="l">
              <a:lnSpc>
                <a:spcPts val="3990"/>
              </a:lnSpc>
            </a:pPr>
            <a:r>
              <a:rPr lang="en-US" sz="1596" spc="-43">
                <a:solidFill>
                  <a:srgbClr val="FFFFFF"/>
                </a:solidFill>
                <a:ea typeface="IBM Plex Sans Condensed"/>
                <a:cs typeface="IBM Plex Sans Condensed"/>
                <a:sym typeface="IBM Plex Sans Condensed"/>
              </a:rPr>
              <a:t> </a:t>
            </a:r>
          </a:p>
        </p:txBody>
      </p:sp>
      <p:sp>
        <p:nvSpPr>
          <p:cNvPr id="8" name="TextBox 8"/>
          <p:cNvSpPr txBox="1"/>
          <p:nvPr/>
        </p:nvSpPr>
        <p:spPr>
          <a:xfrm>
            <a:off x="584834" y="933316"/>
            <a:ext cx="4368165" cy="4017959"/>
          </a:xfrm>
          <a:prstGeom prst="rect">
            <a:avLst/>
          </a:prstGeom>
        </p:spPr>
        <p:txBody>
          <a:bodyPr wrap="square" lIns="0" tIns="0" rIns="0" bIns="0" rtlCol="0" anchor="t">
            <a:spAutoFit/>
          </a:bodyPr>
          <a:lstStyle/>
          <a:p>
            <a:pPr>
              <a:lnSpc>
                <a:spcPct val="150000"/>
              </a:lnSpc>
            </a:pPr>
            <a:r>
              <a:rPr lang="en-US" sz="1600" spc="-43" dirty="0">
                <a:solidFill>
                  <a:srgbClr val="FFFFFF"/>
                </a:solidFill>
                <a:ea typeface="IBM Plex Sans Condensed"/>
                <a:cs typeface="IBM Plex Sans Condensed"/>
                <a:sym typeface="IBM Plex Sans Condensed"/>
              </a:rPr>
              <a:t>For Sikhs, Diwali is really important not just</a:t>
            </a:r>
          </a:p>
          <a:p>
            <a:pPr algn="l">
              <a:lnSpc>
                <a:spcPct val="150000"/>
              </a:lnSpc>
            </a:pPr>
            <a:r>
              <a:rPr lang="en-US" sz="1598" spc="-43" dirty="0">
                <a:solidFill>
                  <a:srgbClr val="FFFFFF"/>
                </a:solidFill>
                <a:ea typeface="IBM Plex Sans Condensed"/>
                <a:cs typeface="IBM Plex Sans Condensed"/>
                <a:sym typeface="IBM Plex Sans Condensed"/>
              </a:rPr>
              <a:t>for its spiritual significance but it is also marked to celebrate the release from prison of the sixth guru, Guru Hargobind, and 52 other princes in 1619. </a:t>
            </a:r>
          </a:p>
          <a:p>
            <a:pPr algn="l">
              <a:lnSpc>
                <a:spcPct val="150000"/>
              </a:lnSpc>
            </a:pPr>
            <a:r>
              <a:rPr lang="en-US" sz="1598" spc="-43" dirty="0">
                <a:solidFill>
                  <a:srgbClr val="FFFFFF"/>
                </a:solidFill>
                <a:ea typeface="IBM Plex Sans Condensed"/>
                <a:cs typeface="IBM Plex Sans Condensed"/>
                <a:sym typeface="IBM Plex Sans Condensed"/>
              </a:rPr>
              <a:t>The Moghul Emperor, Jahangir, had kept the sixth guru as a political prisoner because he was afraid of the Guru's growing power as the number of his followers grew. </a:t>
            </a:r>
          </a:p>
          <a:p>
            <a:pPr algn="l">
              <a:lnSpc>
                <a:spcPct val="150000"/>
              </a:lnSpc>
            </a:pPr>
            <a:r>
              <a:rPr lang="en-US" sz="1598" spc="-43" dirty="0">
                <a:solidFill>
                  <a:srgbClr val="FFFFFF"/>
                </a:solidFill>
                <a:ea typeface="IBM Plex Sans Condensed"/>
                <a:cs typeface="IBM Plex Sans Condensed"/>
                <a:sym typeface="IBM Plex Sans Condensed"/>
              </a:rPr>
              <a:t>Sikhs celebrated the return of Guru Hargobind by lighting the Golden Temple and this tradition continues today.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63503"/>
            <a:ext cx="9270997" cy="5270497"/>
          </a:xfrm>
          <a:custGeom>
            <a:avLst/>
            <a:gdLst/>
            <a:ahLst/>
            <a:cxnLst/>
            <a:rect l="l" t="t" r="r" b="b"/>
            <a:pathLst>
              <a:path w="9270997" h="52704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6475219" y="3774557"/>
            <a:ext cx="1839468" cy="1020728"/>
          </a:xfrm>
          <a:custGeom>
            <a:avLst/>
            <a:gdLst/>
            <a:ahLst/>
            <a:cxnLst/>
            <a:rect l="l" t="t" r="r" b="b"/>
            <a:pathLst>
              <a:path w="1839468" h="1020728">
                <a:moveTo>
                  <a:pt x="0" y="0"/>
                </a:moveTo>
                <a:lnTo>
                  <a:pt x="1839468" y="0"/>
                </a:lnTo>
                <a:lnTo>
                  <a:pt x="1839468" y="1020728"/>
                </a:lnTo>
                <a:lnTo>
                  <a:pt x="0" y="1020728"/>
                </a:lnTo>
                <a:lnTo>
                  <a:pt x="0" y="0"/>
                </a:lnTo>
                <a:close/>
              </a:path>
            </a:pathLst>
          </a:custGeom>
          <a:blipFill>
            <a:blip r:embed="rId4"/>
            <a:stretch>
              <a:fillRect/>
            </a:stretch>
          </a:blipFill>
        </p:spPr>
        <p:txBody>
          <a:bodyPr/>
          <a:lstStyle/>
          <a:p>
            <a:endParaRPr lang="en-GB">
              <a:latin typeface="+mj-lt"/>
            </a:endParaRPr>
          </a:p>
        </p:txBody>
      </p:sp>
      <p:sp>
        <p:nvSpPr>
          <p:cNvPr id="4" name="TextBox 4"/>
          <p:cNvSpPr txBox="1"/>
          <p:nvPr/>
        </p:nvSpPr>
        <p:spPr>
          <a:xfrm>
            <a:off x="3917947" y="1812036"/>
            <a:ext cx="4808210" cy="624840"/>
          </a:xfrm>
          <a:prstGeom prst="rect">
            <a:avLst/>
          </a:prstGeom>
        </p:spPr>
        <p:txBody>
          <a:bodyPr lIns="0" tIns="0" rIns="0" bIns="0" rtlCol="0" anchor="t">
            <a:spAutoFit/>
          </a:bodyPr>
          <a:lstStyle/>
          <a:p>
            <a:pPr algn="l">
              <a:lnSpc>
                <a:spcPts val="5040"/>
              </a:lnSpc>
            </a:pPr>
            <a:r>
              <a:rPr lang="en-US" sz="3600" b="1">
                <a:solidFill>
                  <a:srgbClr val="FFFFFF"/>
                </a:solidFill>
                <a:latin typeface="+mj-lt"/>
                <a:ea typeface="29LT Adir Bold"/>
                <a:cs typeface="29LT Adir Bold"/>
                <a:sym typeface="29LT Adir Bold"/>
              </a:rPr>
              <a:t>The Five Days of Diwali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98041"/>
            <a:ext cx="9270997" cy="4947437"/>
          </a:xfrm>
          <a:custGeom>
            <a:avLst/>
            <a:gdLst/>
            <a:ahLst/>
            <a:cxnLst/>
            <a:rect l="l" t="t" r="r" b="b"/>
            <a:pathLst>
              <a:path w="9270997" h="4947437">
                <a:moveTo>
                  <a:pt x="0" y="0"/>
                </a:moveTo>
                <a:lnTo>
                  <a:pt x="9270997" y="0"/>
                </a:lnTo>
                <a:lnTo>
                  <a:pt x="9270997"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latin typeface="+mj-lt"/>
            </a:endParaRPr>
          </a:p>
        </p:txBody>
      </p:sp>
      <p:sp>
        <p:nvSpPr>
          <p:cNvPr id="3" name="Freeform 3"/>
          <p:cNvSpPr/>
          <p:nvPr/>
        </p:nvSpPr>
        <p:spPr>
          <a:xfrm>
            <a:off x="7210301" y="432095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4"/>
            <a:stretch>
              <a:fillRect/>
            </a:stretch>
          </a:blipFill>
        </p:spPr>
        <p:txBody>
          <a:bodyPr/>
          <a:lstStyle/>
          <a:p>
            <a:endParaRPr lang="en-GB">
              <a:latin typeface="+mj-lt"/>
            </a:endParaRPr>
          </a:p>
        </p:txBody>
      </p:sp>
      <p:sp>
        <p:nvSpPr>
          <p:cNvPr id="4" name="TextBox 4"/>
          <p:cNvSpPr txBox="1"/>
          <p:nvPr/>
        </p:nvSpPr>
        <p:spPr>
          <a:xfrm>
            <a:off x="3418589" y="576405"/>
            <a:ext cx="2353989" cy="469809"/>
          </a:xfrm>
          <a:prstGeom prst="rect">
            <a:avLst/>
          </a:prstGeom>
        </p:spPr>
        <p:txBody>
          <a:bodyPr lIns="0" tIns="0" rIns="0" bIns="0" rtlCol="0" anchor="t">
            <a:spAutoFit/>
          </a:bodyPr>
          <a:lstStyle/>
          <a:p>
            <a:pPr algn="l">
              <a:lnSpc>
                <a:spcPts val="3917"/>
              </a:lnSpc>
            </a:pPr>
            <a:r>
              <a:rPr lang="en-US" sz="2798" b="1">
                <a:solidFill>
                  <a:srgbClr val="FFFFFF"/>
                </a:solidFill>
                <a:latin typeface="+mj-lt"/>
                <a:ea typeface="29LT Adir Bold"/>
                <a:cs typeface="29LT Adir Bold"/>
                <a:sym typeface="29LT Adir Bold"/>
              </a:rPr>
              <a:t>Days of Diwali</a:t>
            </a:r>
          </a:p>
        </p:txBody>
      </p:sp>
      <p:sp>
        <p:nvSpPr>
          <p:cNvPr id="5" name="TextBox 5"/>
          <p:cNvSpPr txBox="1"/>
          <p:nvPr/>
        </p:nvSpPr>
        <p:spPr>
          <a:xfrm>
            <a:off x="1746027" y="2415959"/>
            <a:ext cx="1031015" cy="375103"/>
          </a:xfrm>
          <a:prstGeom prst="rect">
            <a:avLst/>
          </a:prstGeom>
        </p:spPr>
        <p:txBody>
          <a:bodyPr wrap="square" lIns="0" tIns="0" rIns="0" bIns="0" rtlCol="0" anchor="t">
            <a:spAutoFit/>
          </a:bodyPr>
          <a:lstStyle/>
          <a:p>
            <a:pPr algn="ctr">
              <a:lnSpc>
                <a:spcPts val="1440"/>
              </a:lnSpc>
            </a:pPr>
            <a:r>
              <a:rPr lang="en-US" sz="1800" b="1" dirty="0">
                <a:solidFill>
                  <a:srgbClr val="FFCC00"/>
                </a:solidFill>
                <a:latin typeface="+mj-lt"/>
                <a:ea typeface="29LT Adir Bold"/>
                <a:cs typeface="29LT Adir Bold"/>
                <a:sym typeface="29LT Adir Bold"/>
              </a:rPr>
              <a:t>Dhanteras </a:t>
            </a:r>
          </a:p>
          <a:p>
            <a:pPr algn="ctr">
              <a:lnSpc>
                <a:spcPts val="1440"/>
              </a:lnSpc>
            </a:pPr>
            <a:r>
              <a:rPr lang="en-US" sz="1800" b="1" dirty="0">
                <a:solidFill>
                  <a:srgbClr val="FFCC00"/>
                </a:solidFill>
                <a:latin typeface="+mj-lt"/>
                <a:ea typeface="29LT Adir Bold"/>
                <a:cs typeface="29LT Adir Bold"/>
                <a:sym typeface="29LT Adir Bold"/>
              </a:rPr>
              <a:t>Choti</a:t>
            </a:r>
          </a:p>
        </p:txBody>
      </p:sp>
      <p:sp>
        <p:nvSpPr>
          <p:cNvPr id="6" name="TextBox 6"/>
          <p:cNvSpPr txBox="1"/>
          <p:nvPr/>
        </p:nvSpPr>
        <p:spPr>
          <a:xfrm>
            <a:off x="2997965" y="2664276"/>
            <a:ext cx="1037511" cy="136897"/>
          </a:xfrm>
          <a:prstGeom prst="rect">
            <a:avLst/>
          </a:prstGeom>
        </p:spPr>
        <p:txBody>
          <a:bodyPr lIns="0" tIns="0" rIns="0" bIns="0" rtlCol="0" anchor="t">
            <a:spAutoFit/>
          </a:bodyPr>
          <a:lstStyle/>
          <a:p>
            <a:pPr algn="l">
              <a:lnSpc>
                <a:spcPts val="961"/>
              </a:lnSpc>
            </a:pPr>
            <a:r>
              <a:rPr lang="en-US" sz="1202" b="1" dirty="0">
                <a:solidFill>
                  <a:srgbClr val="FFCC00"/>
                </a:solidFill>
                <a:latin typeface="+mj-lt"/>
                <a:ea typeface="29LT Adir Bold"/>
                <a:cs typeface="29LT Adir Bold"/>
                <a:sym typeface="29LT Adir Bold"/>
              </a:rPr>
              <a:t>(Kali </a:t>
            </a:r>
            <a:r>
              <a:rPr lang="en-US" sz="1202" b="1" dirty="0" err="1">
                <a:solidFill>
                  <a:srgbClr val="FFCC00"/>
                </a:solidFill>
                <a:latin typeface="+mj-lt"/>
                <a:ea typeface="29LT Adir Bold"/>
                <a:cs typeface="29LT Adir Bold"/>
                <a:sym typeface="29LT Adir Bold"/>
              </a:rPr>
              <a:t>Chaudas</a:t>
            </a:r>
            <a:r>
              <a:rPr lang="en-US" sz="1202" b="1" dirty="0">
                <a:solidFill>
                  <a:srgbClr val="FFCC00"/>
                </a:solidFill>
                <a:latin typeface="+mj-lt"/>
                <a:ea typeface="29LT Adir Bold"/>
                <a:cs typeface="29LT Adir Bold"/>
                <a:sym typeface="29LT Adir Bold"/>
              </a:rPr>
              <a:t>)</a:t>
            </a:r>
          </a:p>
        </p:txBody>
      </p:sp>
      <p:sp>
        <p:nvSpPr>
          <p:cNvPr id="7" name="TextBox 7"/>
          <p:cNvSpPr txBox="1"/>
          <p:nvPr/>
        </p:nvSpPr>
        <p:spPr>
          <a:xfrm>
            <a:off x="4372099" y="2364867"/>
            <a:ext cx="491995" cy="301365"/>
          </a:xfrm>
          <a:prstGeom prst="rect">
            <a:avLst/>
          </a:prstGeom>
        </p:spPr>
        <p:txBody>
          <a:bodyPr lIns="0" tIns="0" rIns="0" bIns="0" rtlCol="0" anchor="t">
            <a:spAutoFit/>
          </a:bodyPr>
          <a:lstStyle/>
          <a:p>
            <a:pPr algn="l">
              <a:lnSpc>
                <a:spcPts val="2520"/>
              </a:lnSpc>
            </a:pPr>
            <a:r>
              <a:rPr lang="en-US" sz="1800" b="1" spc="1" dirty="0">
                <a:solidFill>
                  <a:srgbClr val="FFCC00"/>
                </a:solidFill>
                <a:latin typeface="+mj-lt"/>
                <a:ea typeface="29LT Adir Bold"/>
                <a:cs typeface="29LT Adir Bold"/>
                <a:sym typeface="29LT Adir Bold"/>
              </a:rPr>
              <a:t> Puja</a:t>
            </a:r>
          </a:p>
        </p:txBody>
      </p:sp>
      <p:sp>
        <p:nvSpPr>
          <p:cNvPr id="8" name="TextBox 8"/>
          <p:cNvSpPr txBox="1"/>
          <p:nvPr/>
        </p:nvSpPr>
        <p:spPr>
          <a:xfrm>
            <a:off x="5177028" y="2461260"/>
            <a:ext cx="1166174" cy="383438"/>
          </a:xfrm>
          <a:prstGeom prst="rect">
            <a:avLst/>
          </a:prstGeom>
        </p:spPr>
        <p:txBody>
          <a:bodyPr lIns="0" tIns="0" rIns="0" bIns="0" rtlCol="0" anchor="t">
            <a:spAutoFit/>
          </a:bodyPr>
          <a:lstStyle/>
          <a:p>
            <a:pPr algn="ctr">
              <a:lnSpc>
                <a:spcPts val="1372"/>
              </a:lnSpc>
            </a:pPr>
            <a:r>
              <a:rPr lang="en-US" b="1" spc="2" dirty="0">
                <a:solidFill>
                  <a:srgbClr val="FFCC00"/>
                </a:solidFill>
                <a:latin typeface="+mj-lt"/>
                <a:ea typeface="29LT Adir Bold"/>
                <a:cs typeface="29LT Adir Bold"/>
                <a:sym typeface="29LT Adir Bold"/>
              </a:rPr>
              <a:t>Govardhan Puja</a:t>
            </a:r>
          </a:p>
        </p:txBody>
      </p:sp>
      <p:sp>
        <p:nvSpPr>
          <p:cNvPr id="9" name="TextBox 9"/>
          <p:cNvSpPr txBox="1"/>
          <p:nvPr/>
        </p:nvSpPr>
        <p:spPr>
          <a:xfrm>
            <a:off x="5251609" y="2624576"/>
            <a:ext cx="18231" cy="132985"/>
          </a:xfrm>
          <a:prstGeom prst="rect">
            <a:avLst/>
          </a:prstGeom>
        </p:spPr>
        <p:txBody>
          <a:bodyPr lIns="0" tIns="0" rIns="0" bIns="0" rtlCol="0" anchor="t">
            <a:spAutoFit/>
          </a:bodyPr>
          <a:lstStyle/>
          <a:p>
            <a:pPr algn="l">
              <a:lnSpc>
                <a:spcPts val="1087"/>
              </a:lnSpc>
            </a:pPr>
            <a:r>
              <a:rPr lang="en-US" sz="803" b="1">
                <a:solidFill>
                  <a:srgbClr val="FFCC00"/>
                </a:solidFill>
                <a:latin typeface="+mj-lt"/>
                <a:ea typeface="29LT Adir Bold"/>
                <a:cs typeface="29LT Adir Bold"/>
                <a:sym typeface="29LT Adir Bold"/>
              </a:rPr>
              <a:t> </a:t>
            </a:r>
          </a:p>
        </p:txBody>
      </p:sp>
      <p:sp>
        <p:nvSpPr>
          <p:cNvPr id="10" name="TextBox 10"/>
          <p:cNvSpPr txBox="1"/>
          <p:nvPr/>
        </p:nvSpPr>
        <p:spPr>
          <a:xfrm>
            <a:off x="5048111" y="2884871"/>
            <a:ext cx="1448933" cy="132985"/>
          </a:xfrm>
          <a:prstGeom prst="rect">
            <a:avLst/>
          </a:prstGeom>
        </p:spPr>
        <p:txBody>
          <a:bodyPr lIns="0" tIns="0" rIns="0" bIns="0" rtlCol="0" anchor="t">
            <a:spAutoFit/>
          </a:bodyPr>
          <a:lstStyle/>
          <a:p>
            <a:pPr algn="l">
              <a:lnSpc>
                <a:spcPts val="1125"/>
              </a:lnSpc>
            </a:pPr>
            <a:r>
              <a:rPr lang="en-US" sz="803" b="1" spc="26" dirty="0">
                <a:solidFill>
                  <a:srgbClr val="FFCC00"/>
                </a:solidFill>
                <a:latin typeface="+mj-lt"/>
                <a:ea typeface="29LT Adir Bold"/>
                <a:cs typeface="29LT Adir Bold"/>
                <a:sym typeface="29LT Adir Bold"/>
              </a:rPr>
              <a:t>New Year on a Hindu Calendar </a:t>
            </a:r>
          </a:p>
        </p:txBody>
      </p:sp>
      <p:sp>
        <p:nvSpPr>
          <p:cNvPr id="11" name="TextBox 11"/>
          <p:cNvSpPr txBox="1"/>
          <p:nvPr/>
        </p:nvSpPr>
        <p:spPr>
          <a:xfrm>
            <a:off x="4172455" y="2089985"/>
            <a:ext cx="900779" cy="301429"/>
          </a:xfrm>
          <a:prstGeom prst="rect">
            <a:avLst/>
          </a:prstGeom>
        </p:spPr>
        <p:txBody>
          <a:bodyPr lIns="0" tIns="0" rIns="0" bIns="0" rtlCol="0" anchor="t">
            <a:spAutoFit/>
          </a:bodyPr>
          <a:lstStyle/>
          <a:p>
            <a:pPr algn="ctr">
              <a:lnSpc>
                <a:spcPts val="2523"/>
              </a:lnSpc>
            </a:pPr>
            <a:r>
              <a:rPr lang="en-US" sz="1802" b="1" dirty="0">
                <a:solidFill>
                  <a:srgbClr val="FFCC00"/>
                </a:solidFill>
                <a:latin typeface="+mj-lt"/>
                <a:ea typeface="29LT Adir Bold"/>
                <a:cs typeface="29LT Adir Bold"/>
                <a:sym typeface="29LT Adir Bold"/>
              </a:rPr>
              <a:t>Lakshmi</a:t>
            </a:r>
          </a:p>
        </p:txBody>
      </p:sp>
      <p:sp>
        <p:nvSpPr>
          <p:cNvPr id="12" name="TextBox 12"/>
          <p:cNvSpPr txBox="1"/>
          <p:nvPr/>
        </p:nvSpPr>
        <p:spPr>
          <a:xfrm>
            <a:off x="7044642" y="2284095"/>
            <a:ext cx="40805" cy="272510"/>
          </a:xfrm>
          <a:prstGeom prst="rect">
            <a:avLst/>
          </a:prstGeom>
        </p:spPr>
        <p:txBody>
          <a:bodyPr lIns="0" tIns="0" rIns="0" bIns="0" rtlCol="0" anchor="t">
            <a:spAutoFit/>
          </a:bodyPr>
          <a:lstStyle/>
          <a:p>
            <a:pPr algn="l">
              <a:lnSpc>
                <a:spcPts val="2158"/>
              </a:lnSpc>
            </a:pPr>
            <a:r>
              <a:rPr lang="en-US" sz="1800" b="1">
                <a:solidFill>
                  <a:srgbClr val="FFCC00"/>
                </a:solidFill>
                <a:latin typeface="+mj-lt"/>
                <a:ea typeface="29LT Adir Bold"/>
                <a:cs typeface="29LT Adir Bold"/>
                <a:sym typeface="29LT Adir Bold"/>
              </a:rPr>
              <a:t> </a:t>
            </a:r>
          </a:p>
        </p:txBody>
      </p:sp>
      <p:sp>
        <p:nvSpPr>
          <p:cNvPr id="13" name="TextBox 13"/>
          <p:cNvSpPr txBox="1"/>
          <p:nvPr/>
        </p:nvSpPr>
        <p:spPr>
          <a:xfrm>
            <a:off x="6637510" y="2544708"/>
            <a:ext cx="499729" cy="272575"/>
          </a:xfrm>
          <a:prstGeom prst="rect">
            <a:avLst/>
          </a:prstGeom>
        </p:spPr>
        <p:txBody>
          <a:bodyPr lIns="0" tIns="0" rIns="0" bIns="0" rtlCol="0" anchor="t">
            <a:spAutoFit/>
          </a:bodyPr>
          <a:lstStyle/>
          <a:p>
            <a:pPr algn="l">
              <a:lnSpc>
                <a:spcPts val="2161"/>
              </a:lnSpc>
            </a:pPr>
            <a:r>
              <a:rPr lang="en-US" sz="1802" b="1" spc="3" dirty="0" err="1">
                <a:solidFill>
                  <a:srgbClr val="FFCC00"/>
                </a:solidFill>
                <a:latin typeface="+mj-lt"/>
                <a:ea typeface="29LT Adir Bold"/>
                <a:cs typeface="29LT Adir Bold"/>
                <a:sym typeface="29LT Adir Bold"/>
              </a:rPr>
              <a:t>Dooj</a:t>
            </a:r>
            <a:endParaRPr lang="en-US" sz="1802" b="1" spc="3" dirty="0">
              <a:solidFill>
                <a:srgbClr val="FFCC00"/>
              </a:solidFill>
              <a:latin typeface="+mj-lt"/>
              <a:ea typeface="29LT Adir Bold"/>
              <a:cs typeface="29LT Adir Bold"/>
              <a:sym typeface="29LT Adir Bold"/>
            </a:endParaRPr>
          </a:p>
        </p:txBody>
      </p:sp>
      <p:sp>
        <p:nvSpPr>
          <p:cNvPr id="14" name="TextBox 14"/>
          <p:cNvSpPr txBox="1"/>
          <p:nvPr/>
        </p:nvSpPr>
        <p:spPr>
          <a:xfrm>
            <a:off x="3283963" y="1978419"/>
            <a:ext cx="401631" cy="437540"/>
          </a:xfrm>
          <a:prstGeom prst="rect">
            <a:avLst/>
          </a:prstGeom>
        </p:spPr>
        <p:txBody>
          <a:bodyPr lIns="0" tIns="0" rIns="0" bIns="0" rtlCol="0" anchor="t">
            <a:spAutoFit/>
          </a:bodyPr>
          <a:lstStyle/>
          <a:p>
            <a:pPr algn="l">
              <a:lnSpc>
                <a:spcPts val="3494"/>
              </a:lnSpc>
            </a:pPr>
            <a:r>
              <a:rPr lang="en-US" sz="2495" b="1">
                <a:solidFill>
                  <a:srgbClr val="FFFFFF"/>
                </a:solidFill>
                <a:latin typeface="+mj-lt"/>
                <a:ea typeface="29LT Adir Bold"/>
                <a:cs typeface="29LT Adir Bold"/>
                <a:sym typeface="29LT Adir Bold"/>
              </a:rPr>
              <a:t>02</a:t>
            </a:r>
          </a:p>
        </p:txBody>
      </p:sp>
      <p:sp>
        <p:nvSpPr>
          <p:cNvPr id="15" name="TextBox 15"/>
          <p:cNvSpPr txBox="1"/>
          <p:nvPr/>
        </p:nvSpPr>
        <p:spPr>
          <a:xfrm>
            <a:off x="4427220" y="1778775"/>
            <a:ext cx="401317" cy="437540"/>
          </a:xfrm>
          <a:prstGeom prst="rect">
            <a:avLst/>
          </a:prstGeom>
        </p:spPr>
        <p:txBody>
          <a:bodyPr lIns="0" tIns="0" rIns="0" bIns="0" rtlCol="0" anchor="t">
            <a:spAutoFit/>
          </a:bodyPr>
          <a:lstStyle/>
          <a:p>
            <a:pPr algn="ctr">
              <a:lnSpc>
                <a:spcPts val="3494"/>
              </a:lnSpc>
            </a:pPr>
            <a:r>
              <a:rPr lang="en-US" sz="2495" b="1">
                <a:solidFill>
                  <a:srgbClr val="FFFFFF"/>
                </a:solidFill>
                <a:latin typeface="+mj-lt"/>
                <a:ea typeface="29LT Adir Bold"/>
                <a:cs typeface="29LT Adir Bold"/>
                <a:sym typeface="29LT Adir Bold"/>
              </a:rPr>
              <a:t>03</a:t>
            </a:r>
          </a:p>
        </p:txBody>
      </p:sp>
      <p:sp>
        <p:nvSpPr>
          <p:cNvPr id="16" name="TextBox 16"/>
          <p:cNvSpPr txBox="1"/>
          <p:nvPr/>
        </p:nvSpPr>
        <p:spPr>
          <a:xfrm>
            <a:off x="5532377" y="2018929"/>
            <a:ext cx="401317" cy="437540"/>
          </a:xfrm>
          <a:prstGeom prst="rect">
            <a:avLst/>
          </a:prstGeom>
        </p:spPr>
        <p:txBody>
          <a:bodyPr lIns="0" tIns="0" rIns="0" bIns="0" rtlCol="0" anchor="t">
            <a:spAutoFit/>
          </a:bodyPr>
          <a:lstStyle/>
          <a:p>
            <a:pPr algn="l">
              <a:lnSpc>
                <a:spcPts val="3494"/>
              </a:lnSpc>
            </a:pPr>
            <a:r>
              <a:rPr lang="en-US" sz="2495" b="1" dirty="0">
                <a:solidFill>
                  <a:srgbClr val="FFFFFF"/>
                </a:solidFill>
                <a:latin typeface="+mj-lt"/>
                <a:ea typeface="29LT Adir Bold"/>
                <a:cs typeface="29LT Adir Bold"/>
                <a:sym typeface="29LT Adir Bold"/>
              </a:rPr>
              <a:t>04</a:t>
            </a:r>
          </a:p>
        </p:txBody>
      </p:sp>
      <p:sp>
        <p:nvSpPr>
          <p:cNvPr id="17" name="TextBox 17"/>
          <p:cNvSpPr txBox="1"/>
          <p:nvPr/>
        </p:nvSpPr>
        <p:spPr>
          <a:xfrm>
            <a:off x="6564125" y="2001907"/>
            <a:ext cx="490128" cy="566033"/>
          </a:xfrm>
          <a:prstGeom prst="rect">
            <a:avLst/>
          </a:prstGeom>
        </p:spPr>
        <p:txBody>
          <a:bodyPr lIns="0" tIns="0" rIns="0" bIns="0" rtlCol="0" anchor="t">
            <a:spAutoFit/>
          </a:bodyPr>
          <a:lstStyle/>
          <a:p>
            <a:pPr algn="ctr">
              <a:lnSpc>
                <a:spcPts val="2510"/>
              </a:lnSpc>
            </a:pPr>
            <a:r>
              <a:rPr lang="en-US" sz="2495" b="1">
                <a:solidFill>
                  <a:srgbClr val="FFFFFF"/>
                </a:solidFill>
                <a:latin typeface="+mj-lt"/>
                <a:ea typeface="29LT Adir Bold"/>
                <a:cs typeface="29LT Adir Bold"/>
                <a:sym typeface="29LT Adir Bold"/>
              </a:rPr>
              <a:t>05</a:t>
            </a:r>
          </a:p>
          <a:p>
            <a:pPr algn="ctr">
              <a:lnSpc>
                <a:spcPts val="1810"/>
              </a:lnSpc>
            </a:pPr>
            <a:r>
              <a:rPr lang="en-US" sz="1800" b="1">
                <a:solidFill>
                  <a:srgbClr val="FFCC00"/>
                </a:solidFill>
                <a:latin typeface="+mj-lt"/>
                <a:ea typeface="29LT Adir Bold"/>
                <a:cs typeface="29LT Adir Bold"/>
                <a:sym typeface="29LT Adir Bold"/>
              </a:rPr>
              <a:t>Bhai</a:t>
            </a:r>
          </a:p>
        </p:txBody>
      </p:sp>
      <p:sp>
        <p:nvSpPr>
          <p:cNvPr id="18" name="TextBox 18"/>
          <p:cNvSpPr txBox="1"/>
          <p:nvPr/>
        </p:nvSpPr>
        <p:spPr>
          <a:xfrm>
            <a:off x="2045846" y="2046303"/>
            <a:ext cx="401507" cy="437902"/>
          </a:xfrm>
          <a:prstGeom prst="rect">
            <a:avLst/>
          </a:prstGeom>
        </p:spPr>
        <p:txBody>
          <a:bodyPr lIns="0" tIns="0" rIns="0" bIns="0" rtlCol="0" anchor="t">
            <a:spAutoFit/>
          </a:bodyPr>
          <a:lstStyle/>
          <a:p>
            <a:pPr algn="l">
              <a:lnSpc>
                <a:spcPts val="3497"/>
              </a:lnSpc>
            </a:pPr>
            <a:r>
              <a:rPr lang="en-US" sz="2498" b="1">
                <a:solidFill>
                  <a:srgbClr val="FFFFFF"/>
                </a:solidFill>
                <a:latin typeface="+mj-lt"/>
                <a:ea typeface="29LT Adir Bold"/>
                <a:cs typeface="29LT Adir Bold"/>
                <a:sym typeface="29LT Adir Bold"/>
              </a:rPr>
              <a:t>01</a:t>
            </a:r>
          </a:p>
        </p:txBody>
      </p:sp>
      <p:sp>
        <p:nvSpPr>
          <p:cNvPr id="19" name="TextBox 18">
            <a:extLst>
              <a:ext uri="{FF2B5EF4-FFF2-40B4-BE49-F238E27FC236}">
                <a16:creationId xmlns:a16="http://schemas.microsoft.com/office/drawing/2014/main" id="{E03227AB-AFF4-0BFC-1B69-C985BE4DF20C}"/>
              </a:ext>
            </a:extLst>
          </p:cNvPr>
          <p:cNvSpPr txBox="1"/>
          <p:nvPr/>
        </p:nvSpPr>
        <p:spPr>
          <a:xfrm flipH="1">
            <a:off x="3061750" y="2320974"/>
            <a:ext cx="1160193" cy="646331"/>
          </a:xfrm>
          <a:prstGeom prst="rect">
            <a:avLst/>
          </a:prstGeom>
          <a:noFill/>
        </p:spPr>
        <p:txBody>
          <a:bodyPr wrap="square" rtlCol="0">
            <a:spAutoFit/>
          </a:bodyPr>
          <a:lstStyle/>
          <a:p>
            <a:r>
              <a:rPr lang="en-US" b="1" dirty="0">
                <a:solidFill>
                  <a:srgbClr val="FFCC00"/>
                </a:solidFill>
                <a:latin typeface="+mj-lt"/>
                <a:ea typeface="29LT Adir Bold"/>
                <a:cs typeface="29LT Adir Bold"/>
                <a:sym typeface="29LT Adir Bold"/>
              </a:rPr>
              <a:t>Diwali</a:t>
            </a:r>
            <a:endParaRPr lang="en-GB" dirty="0">
              <a:latin typeface="+mj-lt"/>
            </a:endParaRPr>
          </a:p>
          <a:p>
            <a:endParaRPr lang="en-GB"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499" y="-95250"/>
            <a:ext cx="9270997" cy="5108981"/>
          </a:xfrm>
          <a:custGeom>
            <a:avLst/>
            <a:gdLst/>
            <a:ahLst/>
            <a:cxnLst/>
            <a:rect l="l" t="t" r="r" b="b"/>
            <a:pathLst>
              <a:path w="9270997" h="5108981">
                <a:moveTo>
                  <a:pt x="0" y="0"/>
                </a:moveTo>
                <a:lnTo>
                  <a:pt x="9270997" y="0"/>
                </a:lnTo>
                <a:lnTo>
                  <a:pt x="9270997" y="5108981"/>
                </a:lnTo>
                <a:lnTo>
                  <a:pt x="0" y="51089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latin typeface="+mj-lt"/>
            </a:endParaRPr>
          </a:p>
        </p:txBody>
      </p:sp>
      <p:sp>
        <p:nvSpPr>
          <p:cNvPr id="3" name="Freeform 3"/>
          <p:cNvSpPr/>
          <p:nvPr/>
        </p:nvSpPr>
        <p:spPr>
          <a:xfrm>
            <a:off x="52234" y="459245"/>
            <a:ext cx="7490083" cy="764784"/>
          </a:xfrm>
          <a:custGeom>
            <a:avLst/>
            <a:gdLst/>
            <a:ahLst/>
            <a:cxnLst/>
            <a:rect l="l" t="t" r="r" b="b"/>
            <a:pathLst>
              <a:path w="7705982" h="755971">
                <a:moveTo>
                  <a:pt x="0" y="0"/>
                </a:moveTo>
                <a:lnTo>
                  <a:pt x="7705982" y="0"/>
                </a:lnTo>
                <a:lnTo>
                  <a:pt x="7705982" y="755971"/>
                </a:lnTo>
                <a:lnTo>
                  <a:pt x="0" y="755971"/>
                </a:lnTo>
                <a:lnTo>
                  <a:pt x="0" y="0"/>
                </a:lnTo>
                <a:close/>
              </a:path>
            </a:pathLst>
          </a:custGeom>
          <a:blipFill>
            <a:blip r:embed="rId4"/>
            <a:stretch>
              <a:fillRect/>
            </a:stretch>
          </a:blipFill>
        </p:spPr>
        <p:txBody>
          <a:bodyPr/>
          <a:lstStyle/>
          <a:p>
            <a:endParaRPr lang="en-GB" sz="2000" b="1" dirty="0">
              <a:solidFill>
                <a:schemeClr val="bg1"/>
              </a:solidFill>
              <a:latin typeface="+mj-lt"/>
            </a:endParaRPr>
          </a:p>
        </p:txBody>
      </p:sp>
      <p:sp>
        <p:nvSpPr>
          <p:cNvPr id="4" name="Freeform 4"/>
          <p:cNvSpPr/>
          <p:nvPr/>
        </p:nvSpPr>
        <p:spPr>
          <a:xfrm>
            <a:off x="7210301" y="432095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5"/>
            <a:stretch>
              <a:fillRect/>
            </a:stretch>
          </a:blipFill>
        </p:spPr>
        <p:txBody>
          <a:bodyPr/>
          <a:lstStyle/>
          <a:p>
            <a:endParaRPr lang="en-GB">
              <a:latin typeface="+mj-lt"/>
            </a:endParaRPr>
          </a:p>
        </p:txBody>
      </p:sp>
      <p:sp>
        <p:nvSpPr>
          <p:cNvPr id="5" name="TextBox 5"/>
          <p:cNvSpPr txBox="1"/>
          <p:nvPr/>
        </p:nvSpPr>
        <p:spPr>
          <a:xfrm>
            <a:off x="533400" y="1340217"/>
            <a:ext cx="708698" cy="765787"/>
          </a:xfrm>
          <a:prstGeom prst="rect">
            <a:avLst/>
          </a:prstGeom>
        </p:spPr>
        <p:txBody>
          <a:bodyPr lIns="0" tIns="0" rIns="0" bIns="0" rtlCol="0" anchor="t">
            <a:spAutoFit/>
          </a:bodyPr>
          <a:lstStyle/>
          <a:p>
            <a:pPr algn="ctr">
              <a:lnSpc>
                <a:spcPts val="6165"/>
              </a:lnSpc>
            </a:pPr>
            <a:r>
              <a:rPr lang="en-US" sz="4404" b="1" dirty="0">
                <a:solidFill>
                  <a:srgbClr val="FFFFFF"/>
                </a:solidFill>
                <a:latin typeface="+mj-lt"/>
                <a:ea typeface="29LT Adir Bold"/>
                <a:cs typeface="29LT Adir Bold"/>
                <a:sym typeface="29LT Adir Bold"/>
              </a:rPr>
              <a:t>01</a:t>
            </a:r>
          </a:p>
        </p:txBody>
      </p:sp>
      <p:sp>
        <p:nvSpPr>
          <p:cNvPr id="6" name="TextBox 6"/>
          <p:cNvSpPr txBox="1"/>
          <p:nvPr/>
        </p:nvSpPr>
        <p:spPr>
          <a:xfrm>
            <a:off x="1542483" y="1193047"/>
            <a:ext cx="5346860" cy="1077218"/>
          </a:xfrm>
          <a:prstGeom prst="rect">
            <a:avLst/>
          </a:prstGeom>
        </p:spPr>
        <p:txBody>
          <a:bodyPr wrap="square" lIns="0" tIns="0" rIns="0" bIns="0" rtlCol="0" anchor="t">
            <a:spAutoFit/>
          </a:bodyPr>
          <a:lstStyle/>
          <a:p>
            <a:pPr indent="-285750" algn="l">
              <a:buFont typeface="Arial" panose="020B0604020202020204" pitchFamily="34" charset="0"/>
              <a:buChar char="•"/>
            </a:pPr>
            <a:r>
              <a:rPr lang="en-US" sz="1400" spc="-41" dirty="0">
                <a:solidFill>
                  <a:srgbClr val="FFFFFF"/>
                </a:solidFill>
                <a:latin typeface="+mj-lt"/>
                <a:ea typeface="IBM Plex Sans Condensed"/>
                <a:cs typeface="IBM Plex Sans Condensed"/>
                <a:sym typeface="IBM Plex Sans Condensed"/>
              </a:rPr>
              <a:t>Dhanteras is a symbol of annual renewal, cleansing and an auspicious beginning for the upcoming new start. </a:t>
            </a:r>
          </a:p>
          <a:p>
            <a:pPr indent="-285750" algn="l">
              <a:buFont typeface="Arial" panose="020B0604020202020204" pitchFamily="34" charset="0"/>
              <a:buChar char="•"/>
            </a:pPr>
            <a:endParaRPr lang="en-US" sz="1400" spc="-41" dirty="0">
              <a:solidFill>
                <a:srgbClr val="FFFFFF"/>
              </a:solidFill>
              <a:latin typeface="+mj-lt"/>
              <a:ea typeface="IBM Plex Sans Condensed"/>
              <a:cs typeface="IBM Plex Sans Condensed"/>
              <a:sym typeface="IBM Plex Sans Condensed"/>
            </a:endParaRPr>
          </a:p>
          <a:p>
            <a:pPr indent="-285750">
              <a:buFont typeface="Arial" panose="020B0604020202020204" pitchFamily="34" charset="0"/>
              <a:buChar char="•"/>
            </a:pPr>
            <a:r>
              <a:rPr lang="en-US" sz="1400" spc="-43" dirty="0">
                <a:solidFill>
                  <a:srgbClr val="FFFFFF"/>
                </a:solidFill>
                <a:latin typeface="+mj-lt"/>
                <a:ea typeface="IBM Plex Sans Condensed"/>
                <a:cs typeface="IBM Plex Sans Condensed"/>
                <a:sym typeface="IBM Plex Sans Condensed"/>
              </a:rPr>
              <a:t>On this day, wealth is worshipped. </a:t>
            </a:r>
            <a:r>
              <a:rPr lang="en-US" sz="1400" spc="-41" dirty="0">
                <a:solidFill>
                  <a:srgbClr val="FFFFFF"/>
                </a:solidFill>
                <a:latin typeface="+mj-lt"/>
                <a:ea typeface="IBM Plex Sans Condensed"/>
                <a:cs typeface="IBM Plex Sans Condensed"/>
                <a:sym typeface="IBM Plex Sans Condensed"/>
              </a:rPr>
              <a:t>The word </a:t>
            </a:r>
            <a:r>
              <a:rPr lang="en-US" sz="1400" spc="-41" dirty="0" err="1">
                <a:solidFill>
                  <a:srgbClr val="FFFFFF"/>
                </a:solidFill>
                <a:latin typeface="+mj-lt"/>
                <a:ea typeface="IBM Plex Sans Condensed"/>
                <a:cs typeface="IBM Plex Sans Condensed"/>
                <a:sym typeface="IBM Plex Sans Condensed"/>
              </a:rPr>
              <a:t>dhanteras</a:t>
            </a:r>
            <a:r>
              <a:rPr lang="en-US" sz="1400" spc="-41" dirty="0">
                <a:solidFill>
                  <a:srgbClr val="FFFFFF"/>
                </a:solidFill>
                <a:latin typeface="+mj-lt"/>
                <a:ea typeface="IBM Plex Sans Condensed"/>
                <a:cs typeface="IBM Plex Sans Condensed"/>
                <a:sym typeface="IBM Plex Sans Condensed"/>
              </a:rPr>
              <a:t> derived from “</a:t>
            </a:r>
            <a:r>
              <a:rPr lang="en-US" sz="1400" spc="-41" dirty="0" err="1">
                <a:solidFill>
                  <a:srgbClr val="FFFFFF"/>
                </a:solidFill>
                <a:latin typeface="+mj-lt"/>
                <a:ea typeface="IBM Plex Sans Condensed"/>
                <a:cs typeface="IBM Plex Sans Condensed"/>
                <a:sym typeface="IBM Plex Sans Condensed"/>
              </a:rPr>
              <a:t>dhan</a:t>
            </a:r>
            <a:r>
              <a:rPr lang="en-US" sz="1400" spc="-41" dirty="0">
                <a:solidFill>
                  <a:srgbClr val="FFFFFF"/>
                </a:solidFill>
                <a:latin typeface="+mj-lt"/>
                <a:ea typeface="IBM Plex Sans Condensed"/>
                <a:cs typeface="IBM Plex Sans Condensed"/>
                <a:sym typeface="IBM Plex Sans Condensed"/>
              </a:rPr>
              <a:t>” meaning wealth and </a:t>
            </a:r>
            <a:r>
              <a:rPr lang="en-US" sz="1400" spc="-43" dirty="0">
                <a:solidFill>
                  <a:srgbClr val="FFFFFF"/>
                </a:solidFill>
                <a:latin typeface="+mj-lt"/>
                <a:ea typeface="IBM Plex Sans Condensed"/>
                <a:cs typeface="IBM Plex Sans Condensed"/>
                <a:sym typeface="IBM Plex Sans Condensed"/>
              </a:rPr>
              <a:t>“teras” meaning thirteenth. </a:t>
            </a:r>
          </a:p>
        </p:txBody>
      </p:sp>
      <p:sp>
        <p:nvSpPr>
          <p:cNvPr id="13" name="TextBox 12">
            <a:extLst>
              <a:ext uri="{FF2B5EF4-FFF2-40B4-BE49-F238E27FC236}">
                <a16:creationId xmlns:a16="http://schemas.microsoft.com/office/drawing/2014/main" id="{BD313A62-AC4E-85D8-E49E-CB39114C4925}"/>
              </a:ext>
            </a:extLst>
          </p:cNvPr>
          <p:cNvSpPr txBox="1"/>
          <p:nvPr/>
        </p:nvSpPr>
        <p:spPr>
          <a:xfrm>
            <a:off x="455717" y="2436483"/>
            <a:ext cx="7086600" cy="2246769"/>
          </a:xfrm>
          <a:prstGeom prst="rect">
            <a:avLst/>
          </a:prstGeom>
          <a:noFill/>
        </p:spPr>
        <p:txBody>
          <a:bodyPr wrap="square">
            <a:spAutoFit/>
          </a:bodyPr>
          <a:lstStyle/>
          <a:p>
            <a:pPr marL="285750" indent="-285750" algn="l">
              <a:buFont typeface="Arial" panose="020B0604020202020204" pitchFamily="34" charset="0"/>
              <a:buChar char="•"/>
            </a:pPr>
            <a:r>
              <a:rPr lang="en-US" sz="1400" dirty="0">
                <a:solidFill>
                  <a:schemeClr val="bg1"/>
                </a:solidFill>
                <a:latin typeface="+mj-lt"/>
                <a:ea typeface="Varela Round"/>
                <a:cs typeface="Varela Round"/>
                <a:sym typeface="Varela Round"/>
              </a:rPr>
              <a:t>Dhanvantari - the Vaidya (physician) to the gods – came out of the Samudra Manthan (churning of the ocean) with Amrut (nectar of immortality).</a:t>
            </a:r>
          </a:p>
          <a:p>
            <a:pPr marL="285750" indent="-285750">
              <a:buFont typeface="Arial" panose="020B0604020202020204" pitchFamily="34" charset="0"/>
              <a:buChar char="•"/>
            </a:pPr>
            <a:endParaRPr lang="en-US" sz="1400" dirty="0">
              <a:solidFill>
                <a:schemeClr val="bg1"/>
              </a:solidFill>
              <a:latin typeface="+mj-lt"/>
              <a:ea typeface="Varela Round"/>
              <a:cs typeface="Varela Round"/>
              <a:sym typeface="Varela Round"/>
            </a:endParaRPr>
          </a:p>
          <a:p>
            <a:pPr marL="285750" indent="-285750">
              <a:buFont typeface="Arial" panose="020B0604020202020204" pitchFamily="34" charset="0"/>
              <a:buChar char="•"/>
            </a:pPr>
            <a:r>
              <a:rPr lang="en-US" sz="1400" dirty="0">
                <a:solidFill>
                  <a:schemeClr val="bg1"/>
                </a:solidFill>
                <a:latin typeface="+mj-lt"/>
                <a:ea typeface="Varela Round"/>
                <a:cs typeface="Varela Round"/>
                <a:sym typeface="Varela Round"/>
              </a:rPr>
              <a:t>Fruits of the last harvest enjoyed.</a:t>
            </a:r>
          </a:p>
          <a:p>
            <a:pPr marL="285750" indent="-285750" algn="l">
              <a:buFont typeface="Arial" panose="020B0604020202020204" pitchFamily="34" charset="0"/>
              <a:buChar char="•"/>
            </a:pPr>
            <a:r>
              <a:rPr lang="en-US" sz="1400" spc="-43" dirty="0">
                <a:solidFill>
                  <a:srgbClr val="FFFFFF"/>
                </a:solidFill>
                <a:latin typeface="+mj-lt"/>
                <a:ea typeface="IBM Plex Sans Condensed"/>
                <a:cs typeface="IBM Plex Sans Condensed"/>
                <a:sym typeface="IBM Plex Sans Condensed"/>
              </a:rPr>
              <a:t>many Hindus clean their homes. They install diyas, small oil-filled lamps that they light up for the next five days. </a:t>
            </a:r>
          </a:p>
          <a:p>
            <a:pPr marL="285750" indent="-285750" algn="l">
              <a:buFont typeface="Arial" panose="020B0604020202020204" pitchFamily="34" charset="0"/>
              <a:buChar char="•"/>
            </a:pPr>
            <a:endParaRPr lang="en-US" sz="1400" spc="-43" dirty="0">
              <a:solidFill>
                <a:srgbClr val="FFFFFF"/>
              </a:solidFill>
              <a:latin typeface="+mj-lt"/>
              <a:ea typeface="IBM Plex Sans Condensed"/>
              <a:cs typeface="IBM Plex Sans Condensed"/>
              <a:sym typeface="IBM Plex Sans Condensed"/>
            </a:endParaRPr>
          </a:p>
          <a:p>
            <a:pPr marL="285750" indent="-285750" algn="l">
              <a:buFont typeface="Arial" panose="020B0604020202020204" pitchFamily="34" charset="0"/>
              <a:buChar char="•"/>
            </a:pPr>
            <a:r>
              <a:rPr lang="en-US" sz="1400" spc="-43" dirty="0">
                <a:solidFill>
                  <a:srgbClr val="FFFFFF"/>
                </a:solidFill>
                <a:latin typeface="+mj-lt"/>
                <a:ea typeface="IBM Plex Sans Condensed"/>
                <a:cs typeface="IBM Plex Sans Condensed"/>
                <a:sym typeface="IBM Plex Sans Condensed"/>
              </a:rPr>
              <a:t>Many people decorate their homes and offices with </a:t>
            </a:r>
            <a:r>
              <a:rPr lang="en-US" sz="1400" spc="-43" dirty="0" err="1">
                <a:solidFill>
                  <a:srgbClr val="FFFFFF"/>
                </a:solidFill>
                <a:latin typeface="+mj-lt"/>
                <a:ea typeface="IBM Plex Sans Condensed"/>
                <a:cs typeface="IBM Plex Sans Condensed"/>
                <a:sym typeface="IBM Plex Sans Condensed"/>
              </a:rPr>
              <a:t>colourful</a:t>
            </a:r>
            <a:r>
              <a:rPr lang="en-US" sz="1400" spc="-43" dirty="0">
                <a:solidFill>
                  <a:srgbClr val="FFFFFF"/>
                </a:solidFill>
                <a:latin typeface="+mj-lt"/>
                <a:ea typeface="IBM Plex Sans Condensed"/>
                <a:cs typeface="IBM Plex Sans Condensed"/>
                <a:sym typeface="IBM Plex Sans Condensed"/>
              </a:rPr>
              <a:t> rangoli designs.</a:t>
            </a:r>
          </a:p>
          <a:p>
            <a:pPr algn="l"/>
            <a:endParaRPr lang="en-US" sz="1400" spc="-43" dirty="0">
              <a:solidFill>
                <a:srgbClr val="FFFFFF"/>
              </a:solidFill>
              <a:latin typeface="+mj-lt"/>
              <a:ea typeface="IBM Plex Sans Condensed"/>
              <a:cs typeface="IBM Plex Sans Condensed"/>
              <a:sym typeface="IBM Plex Sans Condensed"/>
            </a:endParaRPr>
          </a:p>
          <a:p>
            <a:pPr marL="285750" indent="-285750" algn="l">
              <a:buFont typeface="Arial" panose="020B0604020202020204" pitchFamily="34" charset="0"/>
              <a:buChar char="•"/>
            </a:pPr>
            <a:r>
              <a:rPr lang="en-US" sz="1400" spc="-41" dirty="0">
                <a:solidFill>
                  <a:srgbClr val="FFFFFF"/>
                </a:solidFill>
                <a:latin typeface="+mj-lt"/>
                <a:ea typeface="IBM Plex Sans Condensed"/>
                <a:cs typeface="IBM Plex Sans Condensed"/>
                <a:sym typeface="IBM Plex Sans Condensed"/>
              </a:rPr>
              <a:t>On the evening of Dhanteras, families offer prayers (puja) to Lakshmi and Ganesha. </a:t>
            </a:r>
          </a:p>
        </p:txBody>
      </p:sp>
      <p:sp>
        <p:nvSpPr>
          <p:cNvPr id="15" name="TextBox 14">
            <a:extLst>
              <a:ext uri="{FF2B5EF4-FFF2-40B4-BE49-F238E27FC236}">
                <a16:creationId xmlns:a16="http://schemas.microsoft.com/office/drawing/2014/main" id="{2701EFC7-6D7F-65A0-D70F-C37311D896C6}"/>
              </a:ext>
            </a:extLst>
          </p:cNvPr>
          <p:cNvSpPr txBox="1"/>
          <p:nvPr/>
        </p:nvSpPr>
        <p:spPr>
          <a:xfrm>
            <a:off x="4648200" y="655045"/>
            <a:ext cx="4633876" cy="400110"/>
          </a:xfrm>
          <a:prstGeom prst="rect">
            <a:avLst/>
          </a:prstGeom>
          <a:noFill/>
        </p:spPr>
        <p:txBody>
          <a:bodyPr wrap="square">
            <a:spAutoFit/>
          </a:bodyPr>
          <a:lstStyle/>
          <a:p>
            <a:r>
              <a:rPr lang="en-US" sz="2000" b="1" dirty="0">
                <a:solidFill>
                  <a:schemeClr val="bg1"/>
                </a:solidFill>
                <a:latin typeface="+mj-lt"/>
                <a:ea typeface="Quattrocento"/>
                <a:cs typeface="Quattrocento"/>
                <a:sym typeface="Quattrocento"/>
              </a:rPr>
              <a:t>(</a:t>
            </a:r>
            <a:r>
              <a:rPr lang="en-US" sz="2000" b="1" dirty="0" err="1">
                <a:solidFill>
                  <a:schemeClr val="bg1"/>
                </a:solidFill>
                <a:latin typeface="+mj-lt"/>
                <a:ea typeface="Quattrocento"/>
                <a:cs typeface="Quattrocento"/>
                <a:sym typeface="Quattrocento"/>
              </a:rPr>
              <a:t>Dhanatrayodashi</a:t>
            </a:r>
            <a:r>
              <a:rPr lang="en-US" sz="2000" b="1" dirty="0">
                <a:solidFill>
                  <a:schemeClr val="bg1"/>
                </a:solidFill>
                <a:latin typeface="+mj-lt"/>
                <a:ea typeface="Quattrocento"/>
                <a:cs typeface="Quattrocento"/>
                <a:sym typeface="Quattrocento"/>
              </a:rPr>
              <a:t>)</a:t>
            </a:r>
            <a:endParaRPr lang="en-GB" sz="2000" b="1" dirty="0">
              <a:solidFill>
                <a:schemeClr val="bg1"/>
              </a:solidFill>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25403" y="98041"/>
            <a:ext cx="9270997" cy="4947437"/>
          </a:xfrm>
          <a:custGeom>
            <a:avLst/>
            <a:gdLst/>
            <a:ahLst/>
            <a:cxnLst/>
            <a:rect l="l" t="t" r="r" b="b"/>
            <a:pathLst>
              <a:path w="9270997" h="4947437">
                <a:moveTo>
                  <a:pt x="0" y="0"/>
                </a:moveTo>
                <a:lnTo>
                  <a:pt x="9270997" y="0"/>
                </a:lnTo>
                <a:lnTo>
                  <a:pt x="9270997"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7614470" y="430630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4"/>
            <a:stretch>
              <a:fillRect/>
            </a:stretch>
          </a:blipFill>
        </p:spPr>
        <p:txBody>
          <a:bodyPr/>
          <a:lstStyle/>
          <a:p>
            <a:endParaRPr lang="en-GB">
              <a:latin typeface="+mj-lt"/>
            </a:endParaRPr>
          </a:p>
        </p:txBody>
      </p:sp>
      <p:sp>
        <p:nvSpPr>
          <p:cNvPr id="4" name="TextBox 4"/>
          <p:cNvSpPr txBox="1"/>
          <p:nvPr/>
        </p:nvSpPr>
        <p:spPr>
          <a:xfrm>
            <a:off x="1524000" y="688558"/>
            <a:ext cx="8069732" cy="375937"/>
          </a:xfrm>
          <a:prstGeom prst="rect">
            <a:avLst/>
          </a:prstGeom>
        </p:spPr>
        <p:txBody>
          <a:bodyPr wrap="square" lIns="0" tIns="0" rIns="0" bIns="0" rtlCol="0" anchor="t">
            <a:spAutoFit/>
          </a:bodyPr>
          <a:lstStyle/>
          <a:p>
            <a:pPr>
              <a:lnSpc>
                <a:spcPts val="2829"/>
              </a:lnSpc>
            </a:pPr>
            <a:r>
              <a:rPr lang="en-US" sz="2798" b="1" spc="19" dirty="0">
                <a:solidFill>
                  <a:srgbClr val="FFFFFF"/>
                </a:solidFill>
                <a:latin typeface="+mj-lt"/>
                <a:ea typeface="29LT Adir Bold"/>
                <a:cs typeface="29LT Adir Bold"/>
                <a:sym typeface="29LT Adir Bold"/>
              </a:rPr>
              <a:t>Choti Diwali (Kali </a:t>
            </a:r>
            <a:r>
              <a:rPr lang="en-US" sz="2798" b="1" spc="19" dirty="0" err="1">
                <a:solidFill>
                  <a:srgbClr val="FFFFFF"/>
                </a:solidFill>
                <a:latin typeface="+mj-lt"/>
                <a:ea typeface="29LT Adir Bold"/>
                <a:cs typeface="29LT Adir Bold"/>
                <a:sym typeface="29LT Adir Bold"/>
              </a:rPr>
              <a:t>Chaudas</a:t>
            </a:r>
            <a:r>
              <a:rPr lang="en-US" sz="2798" b="1" spc="19" dirty="0">
                <a:solidFill>
                  <a:srgbClr val="FFFFFF"/>
                </a:solidFill>
                <a:latin typeface="+mj-lt"/>
                <a:ea typeface="29LT Adir Bold"/>
                <a:cs typeface="29LT Adir Bold"/>
                <a:sym typeface="29LT Adir Bold"/>
              </a:rPr>
              <a:t> </a:t>
            </a:r>
            <a:r>
              <a:rPr lang="en-US" sz="2798" b="1" spc="19" dirty="0">
                <a:solidFill>
                  <a:srgbClr val="FFFFFF"/>
                </a:solidFill>
                <a:latin typeface="+mj-lt"/>
                <a:ea typeface="29LT Adir Bold"/>
                <a:cs typeface="29LT Adir Bold" panose="020B0604020202020204" charset="-78"/>
                <a:sym typeface="29LT Adir Bold"/>
              </a:rPr>
              <a:t>/</a:t>
            </a:r>
            <a:r>
              <a:rPr lang="en-US" sz="2799" dirty="0">
                <a:solidFill>
                  <a:srgbClr val="000000"/>
                </a:solidFill>
                <a:latin typeface="+mj-lt"/>
                <a:ea typeface="Quattrocento"/>
                <a:cs typeface="29LT Adir Bold" panose="020B0604020202020204" charset="-78"/>
                <a:sym typeface="Quattrocento"/>
              </a:rPr>
              <a:t> </a:t>
            </a:r>
            <a:r>
              <a:rPr lang="en-US" sz="2799" dirty="0">
                <a:solidFill>
                  <a:schemeClr val="bg1"/>
                </a:solidFill>
                <a:latin typeface="+mj-lt"/>
                <a:ea typeface="Quattrocento"/>
                <a:cs typeface="29LT Adir Bold" panose="020B0604020202020204" charset="-78"/>
                <a:sym typeface="Quattrocento"/>
              </a:rPr>
              <a:t>Naraka Chaturdashi</a:t>
            </a:r>
            <a:r>
              <a:rPr lang="en-US" sz="2798" b="1" spc="19" dirty="0">
                <a:solidFill>
                  <a:srgbClr val="FFFFFF"/>
                </a:solidFill>
                <a:latin typeface="+mj-lt"/>
                <a:ea typeface="29LT Adir Bold"/>
                <a:cs typeface="29LT Adir Bold"/>
                <a:sym typeface="29LT Adir Bold"/>
              </a:rPr>
              <a:t>) </a:t>
            </a:r>
          </a:p>
        </p:txBody>
      </p:sp>
      <p:sp>
        <p:nvSpPr>
          <p:cNvPr id="5" name="TextBox 5"/>
          <p:cNvSpPr txBox="1"/>
          <p:nvPr/>
        </p:nvSpPr>
        <p:spPr>
          <a:xfrm>
            <a:off x="4160787" y="1115197"/>
            <a:ext cx="41834" cy="398259"/>
          </a:xfrm>
          <a:prstGeom prst="rect">
            <a:avLst/>
          </a:prstGeom>
        </p:spPr>
        <p:txBody>
          <a:bodyPr lIns="0" tIns="0" rIns="0" bIns="0" rtlCol="0" anchor="t">
            <a:spAutoFit/>
          </a:bodyPr>
          <a:lstStyle/>
          <a:p>
            <a:pPr algn="l">
              <a:lnSpc>
                <a:spcPts val="3509"/>
              </a:lnSpc>
            </a:pPr>
            <a:r>
              <a:rPr lang="en-US" sz="1403" spc="-37">
                <a:solidFill>
                  <a:srgbClr val="FFFFFF"/>
                </a:solidFill>
                <a:latin typeface="+mj-lt"/>
                <a:ea typeface="IBM Plex Sans Condensed"/>
                <a:cs typeface="IBM Plex Sans Condensed"/>
                <a:sym typeface="IBM Plex Sans Condensed"/>
              </a:rPr>
              <a:t> </a:t>
            </a:r>
          </a:p>
        </p:txBody>
      </p:sp>
      <p:sp>
        <p:nvSpPr>
          <p:cNvPr id="6" name="TextBox 6"/>
          <p:cNvSpPr txBox="1"/>
          <p:nvPr/>
        </p:nvSpPr>
        <p:spPr>
          <a:xfrm>
            <a:off x="1676400" y="1269453"/>
            <a:ext cx="4724400" cy="2216697"/>
          </a:xfrm>
          <a:prstGeom prst="rect">
            <a:avLst/>
          </a:prstGeom>
        </p:spPr>
        <p:txBody>
          <a:bodyPr wrap="square" lIns="0" tIns="0" rIns="0" bIns="0" rtlCol="0" anchor="t">
            <a:spAutoFit/>
          </a:bodyPr>
          <a:lstStyle/>
          <a:p>
            <a:pPr marL="285750" indent="-285750">
              <a:lnSpc>
                <a:spcPts val="2520"/>
              </a:lnSpc>
              <a:buFont typeface="Arial" panose="020B0604020202020204" pitchFamily="34" charset="0"/>
              <a:buChar char="•"/>
            </a:pPr>
            <a:r>
              <a:rPr lang="en-US" sz="1400" dirty="0">
                <a:solidFill>
                  <a:schemeClr val="bg1"/>
                </a:solidFill>
                <a:latin typeface="+mj-lt"/>
                <a:ea typeface="Varela Round"/>
                <a:cs typeface="Varela Round"/>
                <a:sym typeface="Varela Round"/>
              </a:rPr>
              <a:t>Marks the day when the evil king </a:t>
            </a:r>
            <a:r>
              <a:rPr lang="en-US" sz="1400" dirty="0" err="1">
                <a:solidFill>
                  <a:schemeClr val="bg1"/>
                </a:solidFill>
                <a:latin typeface="+mj-lt"/>
                <a:ea typeface="Varela Round"/>
                <a:cs typeface="Varela Round"/>
                <a:sym typeface="Varela Round"/>
              </a:rPr>
              <a:t>Narakasura</a:t>
            </a:r>
            <a:r>
              <a:rPr lang="en-US" sz="1400" dirty="0">
                <a:solidFill>
                  <a:schemeClr val="bg1"/>
                </a:solidFill>
                <a:latin typeface="+mj-lt"/>
                <a:ea typeface="Varela Round"/>
                <a:cs typeface="Varela Round"/>
                <a:sym typeface="Varela Round"/>
              </a:rPr>
              <a:t> was killed by Shree Krishna and his wife Satyabhama, thus freeing 16,000 women held in captivity.</a:t>
            </a:r>
          </a:p>
          <a:p>
            <a:pPr marL="285750" indent="-285750">
              <a:lnSpc>
                <a:spcPts val="2520"/>
              </a:lnSpc>
              <a:buFont typeface="Arial" panose="020B0604020202020204" pitchFamily="34" charset="0"/>
              <a:buChar char="•"/>
            </a:pPr>
            <a:r>
              <a:rPr lang="en-US" sz="1400" dirty="0">
                <a:solidFill>
                  <a:schemeClr val="bg1"/>
                </a:solidFill>
                <a:latin typeface="+mj-lt"/>
                <a:ea typeface="Varela Round"/>
                <a:cs typeface="Varela Round"/>
                <a:sym typeface="Varela Round"/>
              </a:rPr>
              <a:t>Also known as “Choti Diwali” (small Diwali)</a:t>
            </a:r>
            <a:endParaRPr lang="en-US" sz="1400" spc="-37" dirty="0">
              <a:solidFill>
                <a:schemeClr val="bg1"/>
              </a:solidFill>
              <a:latin typeface="+mj-lt"/>
              <a:ea typeface="IBM Plex Sans Condensed"/>
              <a:cs typeface="IBM Plex Sans Condensed"/>
              <a:sym typeface="IBM Plex Sans Condensed"/>
            </a:endParaRPr>
          </a:p>
          <a:p>
            <a:pPr marL="285750" indent="-285750" algn="l">
              <a:lnSpc>
                <a:spcPct val="150000"/>
              </a:lnSpc>
              <a:buFont typeface="Arial" panose="020B0604020202020204" pitchFamily="34" charset="0"/>
              <a:buChar char="•"/>
            </a:pPr>
            <a:r>
              <a:rPr lang="en-US" sz="1400" spc="-37" dirty="0">
                <a:solidFill>
                  <a:schemeClr val="bg1"/>
                </a:solidFill>
                <a:latin typeface="+mj-lt"/>
                <a:ea typeface="IBM Plex Sans Condensed"/>
                <a:cs typeface="IBM Plex Sans Condensed"/>
                <a:sym typeface="IBM Plex Sans Condensed"/>
              </a:rPr>
              <a:t>Choti Diwali is also a day for visiting friends and relatives and exchanging gifts.</a:t>
            </a:r>
          </a:p>
          <a:p>
            <a:pPr marL="285750" indent="-285750" algn="l">
              <a:lnSpc>
                <a:spcPct val="150000"/>
              </a:lnSpc>
              <a:buFont typeface="Arial" panose="020B0604020202020204" pitchFamily="34" charset="0"/>
              <a:buChar char="•"/>
            </a:pPr>
            <a:r>
              <a:rPr lang="en-US" sz="1400" spc="-37" dirty="0">
                <a:solidFill>
                  <a:schemeClr val="bg1"/>
                </a:solidFill>
                <a:latin typeface="+mj-lt"/>
                <a:ea typeface="IBM Plex Sans Condensed"/>
                <a:cs typeface="IBM Plex Sans Condensed"/>
                <a:sym typeface="IBM Plex Sans Condensed"/>
              </a:rPr>
              <a:t> Hanuman Puja is performed by many Hindus around the world. </a:t>
            </a:r>
          </a:p>
        </p:txBody>
      </p:sp>
      <p:sp>
        <p:nvSpPr>
          <p:cNvPr id="7" name="TextBox 7"/>
          <p:cNvSpPr txBox="1"/>
          <p:nvPr/>
        </p:nvSpPr>
        <p:spPr>
          <a:xfrm>
            <a:off x="2299268" y="4283478"/>
            <a:ext cx="41900" cy="217656"/>
          </a:xfrm>
          <a:prstGeom prst="rect">
            <a:avLst/>
          </a:prstGeom>
        </p:spPr>
        <p:txBody>
          <a:bodyPr lIns="0" tIns="0" rIns="0" bIns="0" rtlCol="0" anchor="t">
            <a:spAutoFit/>
          </a:bodyPr>
          <a:lstStyle/>
          <a:p>
            <a:pPr algn="l">
              <a:lnSpc>
                <a:spcPts val="1682"/>
              </a:lnSpc>
            </a:pPr>
            <a:r>
              <a:rPr lang="en-US" sz="1406" spc="-37">
                <a:solidFill>
                  <a:srgbClr val="FFFFFF"/>
                </a:solidFill>
                <a:latin typeface="+mj-lt"/>
                <a:ea typeface="IBM Plex Sans Condensed"/>
                <a:cs typeface="IBM Plex Sans Condensed"/>
                <a:sym typeface="IBM Plex Sans Condensed"/>
              </a:rPr>
              <a:t> </a:t>
            </a:r>
          </a:p>
        </p:txBody>
      </p:sp>
      <p:sp>
        <p:nvSpPr>
          <p:cNvPr id="9" name="TextBox 9"/>
          <p:cNvSpPr txBox="1"/>
          <p:nvPr/>
        </p:nvSpPr>
        <p:spPr>
          <a:xfrm>
            <a:off x="662902" y="1424963"/>
            <a:ext cx="708698" cy="765787"/>
          </a:xfrm>
          <a:prstGeom prst="rect">
            <a:avLst/>
          </a:prstGeom>
        </p:spPr>
        <p:txBody>
          <a:bodyPr lIns="0" tIns="0" rIns="0" bIns="0" rtlCol="0" anchor="t">
            <a:spAutoFit/>
          </a:bodyPr>
          <a:lstStyle/>
          <a:p>
            <a:pPr algn="ctr">
              <a:lnSpc>
                <a:spcPts val="6165"/>
              </a:lnSpc>
            </a:pPr>
            <a:r>
              <a:rPr lang="en-US" sz="4404" b="1" dirty="0">
                <a:solidFill>
                  <a:srgbClr val="FFFFFF"/>
                </a:solidFill>
                <a:latin typeface="+mj-lt"/>
                <a:ea typeface="29LT Adir Bold"/>
                <a:cs typeface="29LT Adir Bold"/>
                <a:sym typeface="29LT Adir Bold"/>
              </a:rPr>
              <a:t>02</a:t>
            </a:r>
          </a:p>
        </p:txBody>
      </p:sp>
      <p:sp>
        <p:nvSpPr>
          <p:cNvPr id="11" name="TextBox 10">
            <a:extLst>
              <a:ext uri="{FF2B5EF4-FFF2-40B4-BE49-F238E27FC236}">
                <a16:creationId xmlns:a16="http://schemas.microsoft.com/office/drawing/2014/main" id="{237FEE2A-4E64-584C-C41E-2B98663A1FC4}"/>
              </a:ext>
            </a:extLst>
          </p:cNvPr>
          <p:cNvSpPr txBox="1"/>
          <p:nvPr/>
        </p:nvSpPr>
        <p:spPr>
          <a:xfrm>
            <a:off x="381000" y="3568470"/>
            <a:ext cx="6019800" cy="1351588"/>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400" spc="-37" dirty="0">
                <a:solidFill>
                  <a:srgbClr val="FFFFFF"/>
                </a:solidFill>
                <a:latin typeface="+mj-lt"/>
                <a:ea typeface="IBM Plex Sans Condensed"/>
                <a:cs typeface="IBM Plex Sans Condensed"/>
                <a:sym typeface="IBM Plex Sans Condensed"/>
              </a:rPr>
              <a:t>Diwali is celebrated to mark the return of Rama to Ayodhya after defeating Ravana and completing his fourteen years of exile. Hanuman was a dedicated devotee of Ram. Therefore, people also worship Hanuman the day before Diwali's main day.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98041"/>
            <a:ext cx="9270997" cy="5017760"/>
          </a:xfrm>
          <a:custGeom>
            <a:avLst/>
            <a:gdLst/>
            <a:ahLst/>
            <a:cxnLst/>
            <a:rect l="l" t="t" r="r" b="b"/>
            <a:pathLst>
              <a:path w="9270997" h="5017760">
                <a:moveTo>
                  <a:pt x="0" y="0"/>
                </a:moveTo>
                <a:lnTo>
                  <a:pt x="9270997" y="0"/>
                </a:lnTo>
                <a:lnTo>
                  <a:pt x="9270997" y="5017760"/>
                </a:lnTo>
                <a:lnTo>
                  <a:pt x="0" y="501776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1243971" y="430961"/>
            <a:ext cx="4352925" cy="755971"/>
          </a:xfrm>
          <a:custGeom>
            <a:avLst/>
            <a:gdLst/>
            <a:ahLst/>
            <a:cxnLst/>
            <a:rect l="l" t="t" r="r" b="b"/>
            <a:pathLst>
              <a:path w="4352925" h="755971">
                <a:moveTo>
                  <a:pt x="0" y="0"/>
                </a:moveTo>
                <a:lnTo>
                  <a:pt x="4352925" y="0"/>
                </a:lnTo>
                <a:lnTo>
                  <a:pt x="4352925" y="755970"/>
                </a:lnTo>
                <a:lnTo>
                  <a:pt x="0" y="755970"/>
                </a:lnTo>
                <a:lnTo>
                  <a:pt x="0" y="0"/>
                </a:lnTo>
                <a:close/>
              </a:path>
            </a:pathLst>
          </a:custGeom>
          <a:blipFill>
            <a:blip r:embed="rId4"/>
            <a:stretch>
              <a:fillRect/>
            </a:stretch>
          </a:blipFill>
        </p:spPr>
        <p:txBody>
          <a:bodyPr/>
          <a:lstStyle/>
          <a:p>
            <a:endParaRPr lang="en-GB">
              <a:latin typeface="+mj-lt"/>
            </a:endParaRPr>
          </a:p>
        </p:txBody>
      </p:sp>
      <p:sp>
        <p:nvSpPr>
          <p:cNvPr id="4" name="Freeform 4"/>
          <p:cNvSpPr/>
          <p:nvPr/>
        </p:nvSpPr>
        <p:spPr>
          <a:xfrm>
            <a:off x="196510" y="1025147"/>
            <a:ext cx="1389088" cy="1388364"/>
          </a:xfrm>
          <a:custGeom>
            <a:avLst/>
            <a:gdLst/>
            <a:ahLst/>
            <a:cxnLst/>
            <a:rect l="l" t="t" r="r" b="b"/>
            <a:pathLst>
              <a:path w="1389088" h="1388364">
                <a:moveTo>
                  <a:pt x="0" y="0"/>
                </a:moveTo>
                <a:lnTo>
                  <a:pt x="1389088" y="0"/>
                </a:lnTo>
                <a:lnTo>
                  <a:pt x="1389088" y="1388364"/>
                </a:lnTo>
                <a:lnTo>
                  <a:pt x="0" y="13883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latin typeface="+mj-lt"/>
            </a:endParaRPr>
          </a:p>
        </p:txBody>
      </p:sp>
      <p:sp>
        <p:nvSpPr>
          <p:cNvPr id="5" name="Freeform 5"/>
          <p:cNvSpPr/>
          <p:nvPr/>
        </p:nvSpPr>
        <p:spPr>
          <a:xfrm>
            <a:off x="6322794" y="2735957"/>
            <a:ext cx="115510" cy="73533"/>
          </a:xfrm>
          <a:custGeom>
            <a:avLst/>
            <a:gdLst/>
            <a:ahLst/>
            <a:cxnLst/>
            <a:rect l="l" t="t" r="r" b="b"/>
            <a:pathLst>
              <a:path w="115510" h="73533">
                <a:moveTo>
                  <a:pt x="0" y="0"/>
                </a:moveTo>
                <a:lnTo>
                  <a:pt x="115510" y="0"/>
                </a:lnTo>
                <a:lnTo>
                  <a:pt x="115510" y="73533"/>
                </a:lnTo>
                <a:lnTo>
                  <a:pt x="0" y="7353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latin typeface="+mj-lt"/>
            </a:endParaRPr>
          </a:p>
        </p:txBody>
      </p:sp>
      <p:sp>
        <p:nvSpPr>
          <p:cNvPr id="6" name="Freeform 6"/>
          <p:cNvSpPr/>
          <p:nvPr/>
        </p:nvSpPr>
        <p:spPr>
          <a:xfrm>
            <a:off x="6322794" y="3710298"/>
            <a:ext cx="115510" cy="73533"/>
          </a:xfrm>
          <a:custGeom>
            <a:avLst/>
            <a:gdLst/>
            <a:ahLst/>
            <a:cxnLst/>
            <a:rect l="l" t="t" r="r" b="b"/>
            <a:pathLst>
              <a:path w="115510" h="73533">
                <a:moveTo>
                  <a:pt x="0" y="0"/>
                </a:moveTo>
                <a:lnTo>
                  <a:pt x="115510" y="0"/>
                </a:lnTo>
                <a:lnTo>
                  <a:pt x="115510" y="73533"/>
                </a:lnTo>
                <a:lnTo>
                  <a:pt x="0" y="7353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latin typeface="+mj-lt"/>
            </a:endParaRPr>
          </a:p>
        </p:txBody>
      </p:sp>
      <p:sp>
        <p:nvSpPr>
          <p:cNvPr id="7" name="Freeform 7"/>
          <p:cNvSpPr/>
          <p:nvPr/>
        </p:nvSpPr>
        <p:spPr>
          <a:xfrm>
            <a:off x="6554547" y="2468495"/>
            <a:ext cx="90773" cy="101470"/>
          </a:xfrm>
          <a:custGeom>
            <a:avLst/>
            <a:gdLst/>
            <a:ahLst/>
            <a:cxnLst/>
            <a:rect l="l" t="t" r="r" b="b"/>
            <a:pathLst>
              <a:path w="90773" h="101470">
                <a:moveTo>
                  <a:pt x="0" y="0"/>
                </a:moveTo>
                <a:lnTo>
                  <a:pt x="90773" y="0"/>
                </a:lnTo>
                <a:lnTo>
                  <a:pt x="90773" y="101470"/>
                </a:lnTo>
                <a:lnTo>
                  <a:pt x="0" y="10147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latin typeface="+mj-lt"/>
            </a:endParaRPr>
          </a:p>
        </p:txBody>
      </p:sp>
      <p:sp>
        <p:nvSpPr>
          <p:cNvPr id="8" name="Freeform 8"/>
          <p:cNvSpPr/>
          <p:nvPr/>
        </p:nvSpPr>
        <p:spPr>
          <a:xfrm>
            <a:off x="6554547" y="3950394"/>
            <a:ext cx="90773" cy="101032"/>
          </a:xfrm>
          <a:custGeom>
            <a:avLst/>
            <a:gdLst/>
            <a:ahLst/>
            <a:cxnLst/>
            <a:rect l="l" t="t" r="r" b="b"/>
            <a:pathLst>
              <a:path w="90773" h="101032">
                <a:moveTo>
                  <a:pt x="0" y="0"/>
                </a:moveTo>
                <a:lnTo>
                  <a:pt x="90773" y="0"/>
                </a:lnTo>
                <a:lnTo>
                  <a:pt x="90773" y="101032"/>
                </a:lnTo>
                <a:lnTo>
                  <a:pt x="0" y="10103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latin typeface="+mj-lt"/>
            </a:endParaRPr>
          </a:p>
        </p:txBody>
      </p:sp>
      <p:sp>
        <p:nvSpPr>
          <p:cNvPr id="9" name="Freeform 9"/>
          <p:cNvSpPr/>
          <p:nvPr/>
        </p:nvSpPr>
        <p:spPr>
          <a:xfrm>
            <a:off x="6865538" y="2293492"/>
            <a:ext cx="59045" cy="119634"/>
          </a:xfrm>
          <a:custGeom>
            <a:avLst/>
            <a:gdLst/>
            <a:ahLst/>
            <a:cxnLst/>
            <a:rect l="l" t="t" r="r" b="b"/>
            <a:pathLst>
              <a:path w="59045" h="119634">
                <a:moveTo>
                  <a:pt x="0" y="0"/>
                </a:moveTo>
                <a:lnTo>
                  <a:pt x="59046" y="0"/>
                </a:lnTo>
                <a:lnTo>
                  <a:pt x="59046" y="119634"/>
                </a:lnTo>
                <a:lnTo>
                  <a:pt x="0" y="119634"/>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latin typeface="+mj-lt"/>
            </a:endParaRPr>
          </a:p>
        </p:txBody>
      </p:sp>
      <p:sp>
        <p:nvSpPr>
          <p:cNvPr id="10" name="Freeform 10"/>
          <p:cNvSpPr/>
          <p:nvPr/>
        </p:nvSpPr>
        <p:spPr>
          <a:xfrm>
            <a:off x="6865538" y="4106766"/>
            <a:ext cx="59045" cy="120015"/>
          </a:xfrm>
          <a:custGeom>
            <a:avLst/>
            <a:gdLst/>
            <a:ahLst/>
            <a:cxnLst/>
            <a:rect l="l" t="t" r="r" b="b"/>
            <a:pathLst>
              <a:path w="59045" h="120015">
                <a:moveTo>
                  <a:pt x="0" y="0"/>
                </a:moveTo>
                <a:lnTo>
                  <a:pt x="59046" y="0"/>
                </a:lnTo>
                <a:lnTo>
                  <a:pt x="59046" y="120015"/>
                </a:lnTo>
                <a:lnTo>
                  <a:pt x="0" y="120015"/>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latin typeface="+mj-lt"/>
            </a:endParaRPr>
          </a:p>
        </p:txBody>
      </p:sp>
      <p:sp>
        <p:nvSpPr>
          <p:cNvPr id="11" name="Freeform 11"/>
          <p:cNvSpPr/>
          <p:nvPr/>
        </p:nvSpPr>
        <p:spPr>
          <a:xfrm>
            <a:off x="6189846" y="2224402"/>
            <a:ext cx="2729179" cy="3015996"/>
          </a:xfrm>
          <a:custGeom>
            <a:avLst/>
            <a:gdLst/>
            <a:ahLst/>
            <a:cxnLst/>
            <a:rect l="l" t="t" r="r" b="b"/>
            <a:pathLst>
              <a:path w="2729179" h="3015996">
                <a:moveTo>
                  <a:pt x="0" y="0"/>
                </a:moveTo>
                <a:lnTo>
                  <a:pt x="2729179" y="0"/>
                </a:lnTo>
                <a:lnTo>
                  <a:pt x="2729179" y="3015996"/>
                </a:lnTo>
                <a:lnTo>
                  <a:pt x="0" y="301599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latin typeface="+mj-lt"/>
            </a:endParaRPr>
          </a:p>
        </p:txBody>
      </p:sp>
      <p:sp>
        <p:nvSpPr>
          <p:cNvPr id="12" name="Freeform 12"/>
          <p:cNvSpPr/>
          <p:nvPr/>
        </p:nvSpPr>
        <p:spPr>
          <a:xfrm>
            <a:off x="7204233" y="438621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21"/>
            <a:stretch>
              <a:fillRect/>
            </a:stretch>
          </a:blipFill>
        </p:spPr>
        <p:txBody>
          <a:bodyPr/>
          <a:lstStyle/>
          <a:p>
            <a:endParaRPr lang="en-GB">
              <a:latin typeface="+mj-lt"/>
            </a:endParaRPr>
          </a:p>
        </p:txBody>
      </p:sp>
      <p:sp>
        <p:nvSpPr>
          <p:cNvPr id="13" name="TextBox 13"/>
          <p:cNvSpPr txBox="1"/>
          <p:nvPr/>
        </p:nvSpPr>
        <p:spPr>
          <a:xfrm>
            <a:off x="1524001" y="1186932"/>
            <a:ext cx="5371060" cy="1938992"/>
          </a:xfrm>
          <a:prstGeom prst="rect">
            <a:avLst/>
          </a:prstGeom>
        </p:spPr>
        <p:txBody>
          <a:bodyPr wrap="square" lIns="0" tIns="0" rIns="0" bIns="0" rtlCol="0" anchor="t">
            <a:spAutoFit/>
          </a:bodyPr>
          <a:lstStyle/>
          <a:p>
            <a:pPr marL="171450" indent="-171450">
              <a:buFont typeface="Arial" panose="020B0604020202020204" pitchFamily="34" charset="0"/>
              <a:buChar char="•"/>
            </a:pPr>
            <a:r>
              <a:rPr lang="en-US" sz="1400" dirty="0">
                <a:solidFill>
                  <a:schemeClr val="bg1"/>
                </a:solidFill>
                <a:latin typeface="+mj-lt"/>
                <a:ea typeface="Varela Round"/>
                <a:cs typeface="Varela Round"/>
                <a:sym typeface="Varela Round"/>
              </a:rPr>
              <a:t>The main day of Diwali festival</a:t>
            </a:r>
          </a:p>
          <a:p>
            <a:pPr marL="171450" indent="-171450">
              <a:buFont typeface="Arial" panose="020B0604020202020204" pitchFamily="34" charset="0"/>
              <a:buChar char="•"/>
            </a:pPr>
            <a:endParaRPr lang="en-US" sz="1400" dirty="0">
              <a:solidFill>
                <a:schemeClr val="bg1"/>
              </a:solidFill>
              <a:latin typeface="+mj-lt"/>
              <a:ea typeface="Varela Round"/>
              <a:cs typeface="Varela Round"/>
              <a:sym typeface="Varela Round"/>
            </a:endParaRPr>
          </a:p>
          <a:p>
            <a:pPr marL="171450" indent="-171450" algn="l">
              <a:buFont typeface="Arial" panose="020B0604020202020204" pitchFamily="34" charset="0"/>
              <a:buChar char="•"/>
            </a:pPr>
            <a:r>
              <a:rPr lang="en-US" sz="1400" spc="-31" dirty="0">
                <a:solidFill>
                  <a:srgbClr val="FFFFFF"/>
                </a:solidFill>
                <a:latin typeface="+mj-lt"/>
                <a:ea typeface="IBM Plex Sans Condensed"/>
                <a:cs typeface="IBM Plex Sans Condensed"/>
                <a:sym typeface="IBM Plex Sans Condensed"/>
              </a:rPr>
              <a:t>People wear new clothes and light diyas. This symbolises that light and knowledge defeats darkness and ignorance. </a:t>
            </a:r>
          </a:p>
          <a:p>
            <a:pPr marL="171450" indent="-171450" algn="l">
              <a:buFont typeface="Arial" panose="020B0604020202020204" pitchFamily="34" charset="0"/>
              <a:buChar char="•"/>
            </a:pPr>
            <a:endParaRPr lang="en-US" sz="1400" spc="-31" dirty="0">
              <a:solidFill>
                <a:srgbClr val="FFFFFF"/>
              </a:solidFill>
              <a:latin typeface="+mj-lt"/>
              <a:ea typeface="IBM Plex Sans Condensed"/>
              <a:cs typeface="IBM Plex Sans Condensed"/>
              <a:sym typeface="IBM Plex Sans Condensed"/>
            </a:endParaRPr>
          </a:p>
          <a:p>
            <a:pPr marL="171450" indent="-171450" algn="l">
              <a:buFont typeface="Arial" panose="020B0604020202020204" pitchFamily="34" charset="0"/>
              <a:buChar char="•"/>
            </a:pPr>
            <a:r>
              <a:rPr lang="en-US" sz="1400" spc="-31" dirty="0">
                <a:solidFill>
                  <a:srgbClr val="FFFFFF"/>
                </a:solidFill>
                <a:latin typeface="+mj-lt"/>
                <a:ea typeface="IBM Plex Sans Condensed"/>
                <a:cs typeface="IBM Plex Sans Condensed"/>
                <a:sym typeface="IBM Plex Sans Condensed"/>
              </a:rPr>
              <a:t>Some people do fireworks to light up the sky or they make Indian sweets. On the night of Diwali, rituals across much of India are dedicated to Lakshmi to welcome her into their cleaned homes and bring prosperity and happiness for the coming year. </a:t>
            </a:r>
          </a:p>
        </p:txBody>
      </p:sp>
      <p:sp>
        <p:nvSpPr>
          <p:cNvPr id="14" name="TextBox 14"/>
          <p:cNvSpPr txBox="1"/>
          <p:nvPr/>
        </p:nvSpPr>
        <p:spPr>
          <a:xfrm>
            <a:off x="532790" y="1272499"/>
            <a:ext cx="708889" cy="765851"/>
          </a:xfrm>
          <a:prstGeom prst="rect">
            <a:avLst/>
          </a:prstGeom>
        </p:spPr>
        <p:txBody>
          <a:bodyPr lIns="0" tIns="0" rIns="0" bIns="0" rtlCol="0" anchor="t">
            <a:spAutoFit/>
          </a:bodyPr>
          <a:lstStyle/>
          <a:p>
            <a:pPr algn="ctr">
              <a:lnSpc>
                <a:spcPts val="6168"/>
              </a:lnSpc>
            </a:pPr>
            <a:r>
              <a:rPr lang="en-US" sz="4406" b="1" dirty="0">
                <a:solidFill>
                  <a:srgbClr val="FFFFFF"/>
                </a:solidFill>
                <a:latin typeface="+mj-lt"/>
                <a:ea typeface="29LT Adir Bold"/>
                <a:cs typeface="29LT Adir Bold"/>
                <a:sym typeface="29LT Adir Bold"/>
              </a:rPr>
              <a:t>03</a:t>
            </a:r>
          </a:p>
        </p:txBody>
      </p:sp>
      <p:sp>
        <p:nvSpPr>
          <p:cNvPr id="15" name="Freeform 11">
            <a:extLst>
              <a:ext uri="{FF2B5EF4-FFF2-40B4-BE49-F238E27FC236}">
                <a16:creationId xmlns:a16="http://schemas.microsoft.com/office/drawing/2014/main" id="{A0D0F0DD-B32F-F59F-9048-CF070F781463}"/>
              </a:ext>
            </a:extLst>
          </p:cNvPr>
          <p:cNvSpPr/>
          <p:nvPr/>
        </p:nvSpPr>
        <p:spPr>
          <a:xfrm>
            <a:off x="7303130" y="1136247"/>
            <a:ext cx="1585598" cy="1054760"/>
          </a:xfrm>
          <a:custGeom>
            <a:avLst/>
            <a:gdLst/>
            <a:ahLst/>
            <a:cxnLst/>
            <a:rect l="l" t="t" r="r" b="b"/>
            <a:pathLst>
              <a:path w="4236025" h="2867301">
                <a:moveTo>
                  <a:pt x="0" y="0"/>
                </a:moveTo>
                <a:lnTo>
                  <a:pt x="4236025" y="0"/>
                </a:lnTo>
                <a:lnTo>
                  <a:pt x="4236025" y="2867301"/>
                </a:lnTo>
                <a:lnTo>
                  <a:pt x="0" y="2867301"/>
                </a:lnTo>
                <a:lnTo>
                  <a:pt x="0" y="0"/>
                </a:lnTo>
                <a:close/>
              </a:path>
            </a:pathLst>
          </a:custGeom>
          <a:blipFill>
            <a:blip r:embed="rId22"/>
            <a:stretch>
              <a:fillRect/>
            </a:stretch>
          </a:blipFill>
        </p:spPr>
        <p:txBody>
          <a:bodyPr/>
          <a:lstStyle/>
          <a:p>
            <a:endParaRPr lang="en-GB">
              <a:latin typeface="+mj-lt"/>
            </a:endParaRPr>
          </a:p>
        </p:txBody>
      </p:sp>
      <p:sp>
        <p:nvSpPr>
          <p:cNvPr id="17" name="TextBox 16">
            <a:extLst>
              <a:ext uri="{FF2B5EF4-FFF2-40B4-BE49-F238E27FC236}">
                <a16:creationId xmlns:a16="http://schemas.microsoft.com/office/drawing/2014/main" id="{3BA9B2A9-0091-65ED-6E69-2235B7321E68}"/>
              </a:ext>
            </a:extLst>
          </p:cNvPr>
          <p:cNvSpPr txBox="1"/>
          <p:nvPr/>
        </p:nvSpPr>
        <p:spPr>
          <a:xfrm>
            <a:off x="665327" y="3169482"/>
            <a:ext cx="5889219" cy="1815882"/>
          </a:xfrm>
          <a:prstGeom prst="rect">
            <a:avLst/>
          </a:prstGeom>
          <a:noFill/>
        </p:spPr>
        <p:txBody>
          <a:bodyPr wrap="square">
            <a:spAutoFit/>
          </a:bodyPr>
          <a:lstStyle/>
          <a:p>
            <a:pPr marL="171450" indent="-171450" algn="l">
              <a:buFont typeface="Arial" panose="020B0604020202020204" pitchFamily="34" charset="0"/>
              <a:buChar char="•"/>
            </a:pPr>
            <a:r>
              <a:rPr lang="en-US" sz="1400" spc="-31" dirty="0">
                <a:solidFill>
                  <a:srgbClr val="FFFFFF"/>
                </a:solidFill>
                <a:latin typeface="+mj-lt"/>
                <a:ea typeface="IBM Plex Sans Condensed"/>
                <a:cs typeface="IBM Plex Sans Condensed"/>
                <a:sym typeface="IBM Plex Sans Condensed"/>
              </a:rPr>
              <a:t>The day of Diwali is when Rama, Sita and Lakshman returned from exile and people lit divas outside their homes to guide their way back. Lakshmi is the consort of Vishnu. So, when Shri Rama (reincarnation of Vishnu) comes home, his consort Seeta (reincarnation of Goddess Lakshmi) comes as well. Lakshmi puja is performed to welcome her. </a:t>
            </a:r>
          </a:p>
          <a:p>
            <a:pPr marL="171450" indent="-171450" algn="l">
              <a:buFont typeface="Arial" panose="020B0604020202020204" pitchFamily="34" charset="0"/>
              <a:buChar char="•"/>
            </a:pPr>
            <a:endParaRPr lang="en-US" sz="1400" spc="-31" dirty="0">
              <a:solidFill>
                <a:srgbClr val="FFFFFF"/>
              </a:solidFill>
              <a:latin typeface="+mj-lt"/>
              <a:ea typeface="IBM Plex Sans Condensed"/>
              <a:cs typeface="IBM Plex Sans Condensed"/>
              <a:sym typeface="IBM Plex Sans Condensed"/>
            </a:endParaRPr>
          </a:p>
          <a:p>
            <a:pPr marL="171450" indent="-171450" algn="l">
              <a:buFont typeface="Arial" panose="020B0604020202020204" pitchFamily="34" charset="0"/>
              <a:buChar char="•"/>
            </a:pPr>
            <a:r>
              <a:rPr lang="en-US" sz="1400" spc="-31" dirty="0">
                <a:solidFill>
                  <a:srgbClr val="FFFFFF"/>
                </a:solidFill>
                <a:latin typeface="+mj-lt"/>
                <a:ea typeface="IBM Plex Sans Condensed"/>
                <a:cs typeface="IBM Plex Sans Condensed"/>
                <a:sym typeface="IBM Plex Sans Condensed"/>
              </a:rPr>
              <a:t>Footprints of Lakshmi is a very popular way to depict her arrival. Along with that, rangoli is done on the ground. Diwali, Lakshmi Puja and rangoli are all connected.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98041"/>
            <a:ext cx="9270997" cy="4947437"/>
          </a:xfrm>
          <a:custGeom>
            <a:avLst/>
            <a:gdLst/>
            <a:ahLst/>
            <a:cxnLst/>
            <a:rect l="l" t="t" r="r" b="b"/>
            <a:pathLst>
              <a:path w="9270997" h="4947437">
                <a:moveTo>
                  <a:pt x="0" y="0"/>
                </a:moveTo>
                <a:lnTo>
                  <a:pt x="9270997" y="0"/>
                </a:lnTo>
                <a:lnTo>
                  <a:pt x="9270997"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7361018" y="1106403"/>
            <a:ext cx="1623822" cy="1250442"/>
          </a:xfrm>
          <a:custGeom>
            <a:avLst/>
            <a:gdLst/>
            <a:ahLst/>
            <a:cxnLst/>
            <a:rect l="l" t="t" r="r" b="b"/>
            <a:pathLst>
              <a:path w="1913382" h="1447038">
                <a:moveTo>
                  <a:pt x="0" y="0"/>
                </a:moveTo>
                <a:lnTo>
                  <a:pt x="1913382" y="0"/>
                </a:lnTo>
                <a:lnTo>
                  <a:pt x="1913382" y="1447038"/>
                </a:lnTo>
                <a:lnTo>
                  <a:pt x="0" y="1447038"/>
                </a:lnTo>
                <a:lnTo>
                  <a:pt x="0" y="0"/>
                </a:lnTo>
                <a:close/>
              </a:path>
            </a:pathLst>
          </a:custGeom>
          <a:blipFill>
            <a:blip r:embed="rId4"/>
            <a:stretch>
              <a:fillRect/>
            </a:stretch>
          </a:blipFill>
        </p:spPr>
        <p:txBody>
          <a:bodyPr/>
          <a:lstStyle/>
          <a:p>
            <a:endParaRPr lang="en-GB">
              <a:latin typeface="+mj-lt"/>
            </a:endParaRPr>
          </a:p>
        </p:txBody>
      </p:sp>
      <p:sp>
        <p:nvSpPr>
          <p:cNvPr id="4" name="Freeform 4"/>
          <p:cNvSpPr/>
          <p:nvPr/>
        </p:nvSpPr>
        <p:spPr>
          <a:xfrm>
            <a:off x="45220" y="4467863"/>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5"/>
            <a:stretch>
              <a:fillRect/>
            </a:stretch>
          </a:blipFill>
        </p:spPr>
        <p:txBody>
          <a:bodyPr/>
          <a:lstStyle/>
          <a:p>
            <a:endParaRPr lang="en-GB">
              <a:latin typeface="+mj-lt"/>
            </a:endParaRPr>
          </a:p>
        </p:txBody>
      </p:sp>
      <p:sp>
        <p:nvSpPr>
          <p:cNvPr id="5" name="TextBox 5"/>
          <p:cNvSpPr txBox="1"/>
          <p:nvPr/>
        </p:nvSpPr>
        <p:spPr>
          <a:xfrm>
            <a:off x="3275333" y="624030"/>
            <a:ext cx="2709358" cy="445522"/>
          </a:xfrm>
          <a:prstGeom prst="rect">
            <a:avLst/>
          </a:prstGeom>
        </p:spPr>
        <p:txBody>
          <a:bodyPr lIns="0" tIns="0" rIns="0" bIns="0" rtlCol="0" anchor="t">
            <a:spAutoFit/>
          </a:bodyPr>
          <a:lstStyle/>
          <a:p>
            <a:pPr algn="l">
              <a:lnSpc>
                <a:spcPts val="3492"/>
              </a:lnSpc>
            </a:pPr>
            <a:r>
              <a:rPr lang="en-US" sz="2798" b="1">
                <a:solidFill>
                  <a:srgbClr val="FFFFFF"/>
                </a:solidFill>
                <a:latin typeface="+mj-lt"/>
                <a:ea typeface="29LT Adir Bold"/>
                <a:cs typeface="29LT Adir Bold"/>
                <a:sym typeface="29LT Adir Bold"/>
              </a:rPr>
              <a:t>Govardhan Puja</a:t>
            </a:r>
          </a:p>
        </p:txBody>
      </p:sp>
      <p:sp>
        <p:nvSpPr>
          <p:cNvPr id="6" name="TextBox 6"/>
          <p:cNvSpPr txBox="1"/>
          <p:nvPr/>
        </p:nvSpPr>
        <p:spPr>
          <a:xfrm>
            <a:off x="4718523" y="1028500"/>
            <a:ext cx="47549" cy="437502"/>
          </a:xfrm>
          <a:prstGeom prst="rect">
            <a:avLst/>
          </a:prstGeom>
        </p:spPr>
        <p:txBody>
          <a:bodyPr lIns="0" tIns="0" rIns="0" bIns="0" rtlCol="0" anchor="t">
            <a:spAutoFit/>
          </a:bodyPr>
          <a:lstStyle/>
          <a:p>
            <a:pPr algn="l">
              <a:lnSpc>
                <a:spcPts val="3990"/>
              </a:lnSpc>
            </a:pPr>
            <a:r>
              <a:rPr lang="en-US" sz="1596" spc="-43">
                <a:solidFill>
                  <a:srgbClr val="FFFFFF"/>
                </a:solidFill>
                <a:latin typeface="+mj-lt"/>
                <a:ea typeface="IBM Plex Sans Condensed"/>
                <a:cs typeface="IBM Plex Sans Condensed"/>
                <a:sym typeface="IBM Plex Sans Condensed"/>
              </a:rPr>
              <a:t> </a:t>
            </a:r>
          </a:p>
        </p:txBody>
      </p:sp>
      <p:sp>
        <p:nvSpPr>
          <p:cNvPr id="8" name="TextBox 8"/>
          <p:cNvSpPr txBox="1"/>
          <p:nvPr/>
        </p:nvSpPr>
        <p:spPr>
          <a:xfrm>
            <a:off x="1502407" y="1462840"/>
            <a:ext cx="5761387" cy="3231654"/>
          </a:xfrm>
          <a:prstGeom prst="rect">
            <a:avLst/>
          </a:prstGeom>
        </p:spPr>
        <p:txBody>
          <a:bodyPr lIns="0" tIns="0" rIns="0" bIns="0" rtlCol="0" anchor="t">
            <a:spAutoFit/>
          </a:bodyPr>
          <a:lstStyle/>
          <a:p>
            <a:pPr algn="just">
              <a:buFont typeface="Arial" panose="020B0604020202020204" pitchFamily="34" charset="0"/>
              <a:buChar char="•"/>
            </a:pPr>
            <a:r>
              <a:rPr lang="en-US" sz="1400" spc="-43" dirty="0">
                <a:solidFill>
                  <a:schemeClr val="bg1"/>
                </a:solidFill>
                <a:latin typeface="+mj-lt"/>
                <a:ea typeface="IBM Plex Sans Condensed"/>
                <a:cs typeface="IBM Plex Sans Condensed"/>
                <a:sym typeface="IBM Plex Sans Condensed"/>
              </a:rPr>
              <a:t>This day celebrates family and community bonds, where gifts are shared. It also marks a new year on a Hindu Calendar. </a:t>
            </a:r>
          </a:p>
          <a:p>
            <a:pPr algn="just">
              <a:buFont typeface="Arial" panose="020B0604020202020204" pitchFamily="34" charset="0"/>
              <a:buChar char="•"/>
            </a:pPr>
            <a:endParaRPr lang="en-US" sz="1400" spc="-43" dirty="0">
              <a:solidFill>
                <a:schemeClr val="bg1"/>
              </a:solidFill>
              <a:latin typeface="+mj-lt"/>
              <a:ea typeface="IBM Plex Sans Condensed"/>
              <a:cs typeface="IBM Plex Sans Condensed"/>
              <a:sym typeface="IBM Plex Sans Condensed"/>
            </a:endParaRPr>
          </a:p>
          <a:p>
            <a:pPr algn="just">
              <a:buFont typeface="Arial" panose="020B0604020202020204" pitchFamily="34" charset="0"/>
              <a:buChar char="•"/>
            </a:pPr>
            <a:r>
              <a:rPr lang="en-US" sz="1400" spc="-43" dirty="0">
                <a:solidFill>
                  <a:schemeClr val="bg1"/>
                </a:solidFill>
                <a:latin typeface="+mj-lt"/>
                <a:ea typeface="IBM Plex Sans Condensed"/>
                <a:cs typeface="IBM Plex Sans Condensed"/>
                <a:sym typeface="IBM Plex Sans Condensed"/>
              </a:rPr>
              <a:t>In some parts of India the fourth day is celebrated as Govardhan puja, honoring the legend of the Hindu God Krishna saving the community from a big storm, which he accomplished by lifting the Govardhan mountain. </a:t>
            </a:r>
          </a:p>
          <a:p>
            <a:pPr algn="just">
              <a:buFont typeface="Arial" panose="020B0604020202020204" pitchFamily="34" charset="0"/>
              <a:buChar char="•"/>
            </a:pPr>
            <a:endParaRPr lang="en-US" sz="1400" spc="-43" dirty="0">
              <a:solidFill>
                <a:schemeClr val="bg1"/>
              </a:solidFill>
              <a:latin typeface="+mj-lt"/>
              <a:ea typeface="IBM Plex Sans Condensed"/>
              <a:cs typeface="IBM Plex Sans Condensed"/>
              <a:sym typeface="IBM Plex Sans Condensed"/>
            </a:endParaRPr>
          </a:p>
          <a:p>
            <a:pPr algn="just">
              <a:buFont typeface="Arial" panose="020B0604020202020204" pitchFamily="34" charset="0"/>
              <a:buChar char="•"/>
            </a:pPr>
            <a:r>
              <a:rPr lang="en-US" sz="1400" spc="-43" dirty="0">
                <a:solidFill>
                  <a:schemeClr val="bg1"/>
                </a:solidFill>
                <a:latin typeface="+mj-lt"/>
                <a:ea typeface="IBM Plex Sans Condensed"/>
                <a:cs typeface="IBM Plex Sans Condensed"/>
                <a:sym typeface="IBM Plex Sans Condensed"/>
              </a:rPr>
              <a:t>The agricultural symbolism is also observed on this day by many Hindus as </a:t>
            </a:r>
            <a:r>
              <a:rPr lang="en-US" sz="1400" spc="-43" dirty="0" err="1">
                <a:solidFill>
                  <a:schemeClr val="bg1"/>
                </a:solidFill>
                <a:latin typeface="+mj-lt"/>
                <a:ea typeface="IBM Plex Sans Condensed"/>
                <a:cs typeface="IBM Plex Sans Condensed"/>
                <a:sym typeface="IBM Plex Sans Condensed"/>
              </a:rPr>
              <a:t>Annakut</a:t>
            </a:r>
            <a:r>
              <a:rPr lang="en-US" sz="1400" spc="-43" dirty="0">
                <a:solidFill>
                  <a:schemeClr val="bg1"/>
                </a:solidFill>
                <a:latin typeface="+mj-lt"/>
                <a:ea typeface="IBM Plex Sans Condensed"/>
                <a:cs typeface="IBM Plex Sans Condensed"/>
                <a:sym typeface="IBM Plex Sans Condensed"/>
              </a:rPr>
              <a:t>, literally "mountain of food". Hindu temples prepare over one hundred dishes from a variety of ingredients, which is then dedicated to Krishna as an offering before being shared among the community.</a:t>
            </a:r>
          </a:p>
          <a:p>
            <a:pPr algn="just">
              <a:buFont typeface="Arial" panose="020B0604020202020204" pitchFamily="34" charset="0"/>
              <a:buChar char="•"/>
            </a:pPr>
            <a:endParaRPr lang="en-US" sz="1400" spc="-43" dirty="0">
              <a:solidFill>
                <a:schemeClr val="bg1"/>
              </a:solidFill>
              <a:latin typeface="+mj-lt"/>
              <a:ea typeface="IBM Plex Sans Condensed"/>
              <a:cs typeface="IBM Plex Sans Condensed"/>
              <a:sym typeface="IBM Plex Sans Condensed"/>
            </a:endParaRPr>
          </a:p>
          <a:p>
            <a:pPr algn="just">
              <a:buFont typeface="Arial" panose="020B0604020202020204" pitchFamily="34" charset="0"/>
              <a:buChar char="•"/>
            </a:pPr>
            <a:r>
              <a:rPr lang="en-US" sz="1400" spc="-43" dirty="0">
                <a:solidFill>
                  <a:schemeClr val="bg1"/>
                </a:solidFill>
                <a:latin typeface="+mj-lt"/>
                <a:ea typeface="IBM Plex Sans Condensed"/>
                <a:cs typeface="IBM Plex Sans Condensed"/>
                <a:sym typeface="IBM Plex Sans Condensed"/>
              </a:rPr>
              <a:t>Hindus show gratitude to the elements that provide vital sustenance for life. </a:t>
            </a:r>
            <a:r>
              <a:rPr lang="en-US" sz="1400" dirty="0">
                <a:solidFill>
                  <a:schemeClr val="bg1"/>
                </a:solidFill>
                <a:latin typeface="+mj-lt"/>
                <a:ea typeface="Varela Round"/>
                <a:cs typeface="Varela Round"/>
                <a:sym typeface="Varela Round"/>
              </a:rPr>
              <a:t>Is an ecologically focused celebration, where Hindus plant trees and tend to animals.</a:t>
            </a:r>
          </a:p>
          <a:p>
            <a:pPr algn="just">
              <a:buFont typeface="Arial" panose="020B0604020202020204" pitchFamily="34" charset="0"/>
              <a:buChar char="•"/>
            </a:pPr>
            <a:endParaRPr lang="en-US" sz="1400" spc="-43" dirty="0">
              <a:solidFill>
                <a:schemeClr val="bg1"/>
              </a:solidFill>
              <a:latin typeface="+mj-lt"/>
              <a:ea typeface="IBM Plex Sans Condensed"/>
              <a:cs typeface="IBM Plex Sans Condensed"/>
              <a:sym typeface="IBM Plex Sans Condensed"/>
            </a:endParaRPr>
          </a:p>
        </p:txBody>
      </p:sp>
      <p:sp>
        <p:nvSpPr>
          <p:cNvPr id="9" name="TextBox 9"/>
          <p:cNvSpPr txBox="1"/>
          <p:nvPr/>
        </p:nvSpPr>
        <p:spPr>
          <a:xfrm>
            <a:off x="484937" y="1348699"/>
            <a:ext cx="708889" cy="765851"/>
          </a:xfrm>
          <a:prstGeom prst="rect">
            <a:avLst/>
          </a:prstGeom>
        </p:spPr>
        <p:txBody>
          <a:bodyPr lIns="0" tIns="0" rIns="0" bIns="0" rtlCol="0" anchor="t">
            <a:spAutoFit/>
          </a:bodyPr>
          <a:lstStyle/>
          <a:p>
            <a:pPr algn="ctr">
              <a:lnSpc>
                <a:spcPts val="6168"/>
              </a:lnSpc>
            </a:pPr>
            <a:r>
              <a:rPr lang="en-US" sz="4406" b="1" dirty="0">
                <a:solidFill>
                  <a:srgbClr val="FFFFFF"/>
                </a:solidFill>
                <a:latin typeface="+mj-lt"/>
                <a:ea typeface="29LT Adir Bold"/>
                <a:cs typeface="29LT Adir Bold"/>
                <a:sym typeface="29LT Adir Bold"/>
              </a:rPr>
              <a:t>04</a:t>
            </a:r>
          </a:p>
        </p:txBody>
      </p:sp>
      <p:sp>
        <p:nvSpPr>
          <p:cNvPr id="10" name="Freeform 14">
            <a:extLst>
              <a:ext uri="{FF2B5EF4-FFF2-40B4-BE49-F238E27FC236}">
                <a16:creationId xmlns:a16="http://schemas.microsoft.com/office/drawing/2014/main" id="{06D5B89D-A1AB-85A3-EC61-913F05C9C28B}"/>
              </a:ext>
            </a:extLst>
          </p:cNvPr>
          <p:cNvSpPr/>
          <p:nvPr/>
        </p:nvSpPr>
        <p:spPr>
          <a:xfrm>
            <a:off x="7402206" y="2381176"/>
            <a:ext cx="1513194" cy="1212269"/>
          </a:xfrm>
          <a:custGeom>
            <a:avLst/>
            <a:gdLst/>
            <a:ahLst/>
            <a:cxnLst/>
            <a:rect l="l" t="t" r="r" b="b"/>
            <a:pathLst>
              <a:path w="5629275" h="3752850">
                <a:moveTo>
                  <a:pt x="0" y="0"/>
                </a:moveTo>
                <a:lnTo>
                  <a:pt x="5629275" y="0"/>
                </a:lnTo>
                <a:lnTo>
                  <a:pt x="5629275" y="3752850"/>
                </a:lnTo>
                <a:lnTo>
                  <a:pt x="0" y="3752850"/>
                </a:lnTo>
                <a:lnTo>
                  <a:pt x="0" y="0"/>
                </a:lnTo>
                <a:close/>
              </a:path>
            </a:pathLst>
          </a:custGeom>
          <a:blipFill>
            <a:blip r:embed="rId6"/>
            <a:stretch>
              <a:fillRect/>
            </a:stretch>
          </a:blipFill>
        </p:spPr>
        <p:txBody>
          <a:bodyPr/>
          <a:lstStyle/>
          <a:p>
            <a:endParaRPr lang="en-GB">
              <a:latin typeface="+mj-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98041"/>
            <a:ext cx="9270997" cy="4947437"/>
          </a:xfrm>
          <a:custGeom>
            <a:avLst/>
            <a:gdLst/>
            <a:ahLst/>
            <a:cxnLst/>
            <a:rect l="l" t="t" r="r" b="b"/>
            <a:pathLst>
              <a:path w="9270997" h="4947437">
                <a:moveTo>
                  <a:pt x="0" y="0"/>
                </a:moveTo>
                <a:lnTo>
                  <a:pt x="9270997" y="0"/>
                </a:lnTo>
                <a:lnTo>
                  <a:pt x="9270997"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7210301" y="4320950"/>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4"/>
            <a:stretch>
              <a:fillRect/>
            </a:stretch>
          </a:blipFill>
        </p:spPr>
        <p:txBody>
          <a:bodyPr/>
          <a:lstStyle/>
          <a:p>
            <a:endParaRPr lang="en-GB">
              <a:latin typeface="+mj-lt"/>
            </a:endParaRPr>
          </a:p>
        </p:txBody>
      </p:sp>
      <p:sp>
        <p:nvSpPr>
          <p:cNvPr id="4" name="TextBox 4"/>
          <p:cNvSpPr txBox="1"/>
          <p:nvPr/>
        </p:nvSpPr>
        <p:spPr>
          <a:xfrm>
            <a:off x="3787397" y="576405"/>
            <a:ext cx="1599009" cy="469809"/>
          </a:xfrm>
          <a:prstGeom prst="rect">
            <a:avLst/>
          </a:prstGeom>
        </p:spPr>
        <p:txBody>
          <a:bodyPr lIns="0" tIns="0" rIns="0" bIns="0" rtlCol="0" anchor="t">
            <a:spAutoFit/>
          </a:bodyPr>
          <a:lstStyle/>
          <a:p>
            <a:pPr algn="l">
              <a:lnSpc>
                <a:spcPts val="3917"/>
              </a:lnSpc>
            </a:pPr>
            <a:r>
              <a:rPr lang="en-US" sz="2798" b="1">
                <a:solidFill>
                  <a:srgbClr val="FFFFFF"/>
                </a:solidFill>
                <a:latin typeface="+mj-lt"/>
                <a:ea typeface="29LT Adir Bold"/>
                <a:cs typeface="29LT Adir Bold"/>
                <a:sym typeface="29LT Adir Bold"/>
              </a:rPr>
              <a:t>Bhai Dooj</a:t>
            </a:r>
          </a:p>
        </p:txBody>
      </p:sp>
      <p:sp>
        <p:nvSpPr>
          <p:cNvPr id="5" name="TextBox 5"/>
          <p:cNvSpPr txBox="1"/>
          <p:nvPr/>
        </p:nvSpPr>
        <p:spPr>
          <a:xfrm>
            <a:off x="1691578" y="1281093"/>
            <a:ext cx="4709222" cy="2550122"/>
          </a:xfrm>
          <a:prstGeom prst="rect">
            <a:avLst/>
          </a:prstGeom>
        </p:spPr>
        <p:txBody>
          <a:bodyPr wrap="square" lIns="0" tIns="0" rIns="0" bIns="0" rtlCol="0" anchor="t">
            <a:spAutoFit/>
          </a:bodyPr>
          <a:lstStyle/>
          <a:p>
            <a:pPr marL="285750" indent="-285750" algn="l">
              <a:lnSpc>
                <a:spcPct val="150000"/>
              </a:lnSpc>
              <a:buFont typeface="Arial" panose="020B0604020202020204" pitchFamily="34" charset="0"/>
              <a:buChar char="•"/>
            </a:pPr>
            <a:r>
              <a:rPr lang="en-US" sz="1400" spc="-43" dirty="0">
                <a:solidFill>
                  <a:srgbClr val="FFFFFF"/>
                </a:solidFill>
                <a:latin typeface="+mj-lt"/>
                <a:ea typeface="IBM Plex Sans Condensed"/>
                <a:cs typeface="IBM Plex Sans Condensed"/>
                <a:sym typeface="IBM Plex Sans Condensed"/>
              </a:rPr>
              <a:t>Bhai </a:t>
            </a:r>
            <a:r>
              <a:rPr lang="en-US" sz="1400" spc="-43" dirty="0" err="1">
                <a:solidFill>
                  <a:srgbClr val="FFFFFF"/>
                </a:solidFill>
                <a:latin typeface="+mj-lt"/>
                <a:ea typeface="IBM Plex Sans Condensed"/>
                <a:cs typeface="IBM Plex Sans Condensed"/>
                <a:sym typeface="IBM Plex Sans Condensed"/>
              </a:rPr>
              <a:t>Dooj</a:t>
            </a:r>
            <a:r>
              <a:rPr lang="en-US" sz="1400" spc="-43" dirty="0">
                <a:solidFill>
                  <a:srgbClr val="FFFFFF"/>
                </a:solidFill>
                <a:latin typeface="+mj-lt"/>
                <a:ea typeface="IBM Plex Sans Condensed"/>
                <a:cs typeface="IBM Plex Sans Condensed"/>
                <a:sym typeface="IBM Plex Sans Condensed"/>
              </a:rPr>
              <a:t> is the fifth and last day observed during the Diwali festival. </a:t>
            </a:r>
          </a:p>
          <a:p>
            <a:pPr marL="285750" indent="-285750" algn="l">
              <a:lnSpc>
                <a:spcPct val="150000"/>
              </a:lnSpc>
              <a:buFont typeface="Arial" panose="020B0604020202020204" pitchFamily="34" charset="0"/>
              <a:buChar char="•"/>
            </a:pPr>
            <a:r>
              <a:rPr lang="en-US" sz="1400" spc="-43" dirty="0">
                <a:solidFill>
                  <a:srgbClr val="FFFFFF"/>
                </a:solidFill>
                <a:latin typeface="+mj-lt"/>
                <a:ea typeface="IBM Plex Sans Condensed"/>
                <a:cs typeface="IBM Plex Sans Condensed"/>
                <a:sym typeface="IBM Plex Sans Condensed"/>
              </a:rPr>
              <a:t>On this day, sisters invite their brothers to their homes and this day is mainly focused on food and enjoying family company. </a:t>
            </a:r>
          </a:p>
          <a:p>
            <a:pPr marL="285750" indent="-285750">
              <a:lnSpc>
                <a:spcPct val="150000"/>
              </a:lnSpc>
              <a:buFont typeface="Arial" panose="020B0604020202020204" pitchFamily="34" charset="0"/>
              <a:buChar char="•"/>
            </a:pPr>
            <a:r>
              <a:rPr lang="en-US" sz="1400" dirty="0">
                <a:solidFill>
                  <a:schemeClr val="bg1"/>
                </a:solidFill>
                <a:latin typeface="+mj-lt"/>
                <a:ea typeface="Varela Round"/>
                <a:cs typeface="Varela Round"/>
                <a:sym typeface="Varela Round"/>
              </a:rPr>
              <a:t>Sisters pray for their brother’s long and happy life while brothers give gifts to their sisters and promise to protect them and stand by them</a:t>
            </a:r>
          </a:p>
          <a:p>
            <a:pPr marL="285750" indent="-285750" algn="l">
              <a:lnSpc>
                <a:spcPct val="150000"/>
              </a:lnSpc>
              <a:buFont typeface="Arial" panose="020B0604020202020204" pitchFamily="34" charset="0"/>
              <a:buChar char="•"/>
            </a:pPr>
            <a:endParaRPr lang="en-US" sz="1400" spc="-43" dirty="0">
              <a:solidFill>
                <a:srgbClr val="FFFFFF"/>
              </a:solidFill>
              <a:latin typeface="+mj-lt"/>
              <a:ea typeface="IBM Plex Sans Condensed"/>
              <a:cs typeface="IBM Plex Sans Condensed"/>
              <a:sym typeface="IBM Plex Sans Condensed"/>
            </a:endParaRPr>
          </a:p>
        </p:txBody>
      </p:sp>
      <p:sp>
        <p:nvSpPr>
          <p:cNvPr id="6" name="TextBox 6"/>
          <p:cNvSpPr txBox="1"/>
          <p:nvPr/>
        </p:nvSpPr>
        <p:spPr>
          <a:xfrm>
            <a:off x="532790" y="1281093"/>
            <a:ext cx="708889" cy="765851"/>
          </a:xfrm>
          <a:prstGeom prst="rect">
            <a:avLst/>
          </a:prstGeom>
        </p:spPr>
        <p:txBody>
          <a:bodyPr lIns="0" tIns="0" rIns="0" bIns="0" rtlCol="0" anchor="t">
            <a:spAutoFit/>
          </a:bodyPr>
          <a:lstStyle/>
          <a:p>
            <a:pPr algn="ctr">
              <a:lnSpc>
                <a:spcPts val="6168"/>
              </a:lnSpc>
            </a:pPr>
            <a:r>
              <a:rPr lang="en-US" sz="4406" b="1" dirty="0">
                <a:solidFill>
                  <a:srgbClr val="FFFFFF"/>
                </a:solidFill>
                <a:latin typeface="+mj-lt"/>
                <a:ea typeface="29LT Adir Bold"/>
                <a:cs typeface="29LT Adir Bold"/>
                <a:sym typeface="29LT Adir Bold"/>
              </a:rPr>
              <a:t>05</a:t>
            </a:r>
          </a:p>
        </p:txBody>
      </p:sp>
      <p:pic>
        <p:nvPicPr>
          <p:cNvPr id="9" name="Picture 8">
            <a:extLst>
              <a:ext uri="{FF2B5EF4-FFF2-40B4-BE49-F238E27FC236}">
                <a16:creationId xmlns:a16="http://schemas.microsoft.com/office/drawing/2014/main" id="{8A1AE10C-EF37-8744-061B-B98EE207EC14}"/>
              </a:ext>
            </a:extLst>
          </p:cNvPr>
          <p:cNvPicPr>
            <a:picLocks noChangeAspect="1"/>
          </p:cNvPicPr>
          <p:nvPr/>
        </p:nvPicPr>
        <p:blipFill>
          <a:blip r:embed="rId5"/>
          <a:stretch>
            <a:fillRect/>
          </a:stretch>
        </p:blipFill>
        <p:spPr>
          <a:xfrm>
            <a:off x="326790" y="3440010"/>
            <a:ext cx="1310484" cy="120652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a:extLst>
            <a:ext uri="{FF2B5EF4-FFF2-40B4-BE49-F238E27FC236}">
              <a16:creationId xmlns:a16="http://schemas.microsoft.com/office/drawing/2014/main" id="{65681643-3E4A-F366-94C7-9D12836DC8D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47D5D17-2751-5BBB-CF47-FFE86445D393}"/>
              </a:ext>
            </a:extLst>
          </p:cNvPr>
          <p:cNvSpPr/>
          <p:nvPr/>
        </p:nvSpPr>
        <p:spPr>
          <a:xfrm>
            <a:off x="-63503" y="98041"/>
            <a:ext cx="9270997" cy="4947437"/>
          </a:xfrm>
          <a:custGeom>
            <a:avLst/>
            <a:gdLst/>
            <a:ahLst/>
            <a:cxnLst/>
            <a:rect l="l" t="t" r="r" b="b"/>
            <a:pathLst>
              <a:path w="9270997" h="4947437">
                <a:moveTo>
                  <a:pt x="0" y="0"/>
                </a:moveTo>
                <a:lnTo>
                  <a:pt x="9270997" y="0"/>
                </a:lnTo>
                <a:lnTo>
                  <a:pt x="9270997" y="4947437"/>
                </a:lnTo>
                <a:lnTo>
                  <a:pt x="0" y="49474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4" name="Freeform 4">
            <a:extLst>
              <a:ext uri="{FF2B5EF4-FFF2-40B4-BE49-F238E27FC236}">
                <a16:creationId xmlns:a16="http://schemas.microsoft.com/office/drawing/2014/main" id="{13EE2D2D-ABA7-9D4A-E73C-00020527260E}"/>
              </a:ext>
            </a:extLst>
          </p:cNvPr>
          <p:cNvSpPr/>
          <p:nvPr/>
        </p:nvSpPr>
        <p:spPr>
          <a:xfrm>
            <a:off x="45220" y="4467863"/>
            <a:ext cx="1409195" cy="577596"/>
          </a:xfrm>
          <a:custGeom>
            <a:avLst/>
            <a:gdLst/>
            <a:ahLst/>
            <a:cxnLst/>
            <a:rect l="l" t="t" r="r" b="b"/>
            <a:pathLst>
              <a:path w="1409195" h="577596">
                <a:moveTo>
                  <a:pt x="0" y="0"/>
                </a:moveTo>
                <a:lnTo>
                  <a:pt x="1409195" y="0"/>
                </a:lnTo>
                <a:lnTo>
                  <a:pt x="1409195" y="577596"/>
                </a:lnTo>
                <a:lnTo>
                  <a:pt x="0" y="577596"/>
                </a:lnTo>
                <a:lnTo>
                  <a:pt x="0" y="0"/>
                </a:lnTo>
                <a:close/>
              </a:path>
            </a:pathLst>
          </a:custGeom>
          <a:blipFill>
            <a:blip r:embed="rId4"/>
            <a:stretch>
              <a:fillRect/>
            </a:stretch>
          </a:blipFill>
        </p:spPr>
        <p:txBody>
          <a:bodyPr/>
          <a:lstStyle/>
          <a:p>
            <a:endParaRPr lang="en-GB">
              <a:latin typeface="+mj-lt"/>
            </a:endParaRPr>
          </a:p>
        </p:txBody>
      </p:sp>
      <p:sp>
        <p:nvSpPr>
          <p:cNvPr id="5" name="TextBox 5">
            <a:extLst>
              <a:ext uri="{FF2B5EF4-FFF2-40B4-BE49-F238E27FC236}">
                <a16:creationId xmlns:a16="http://schemas.microsoft.com/office/drawing/2014/main" id="{A0156014-D053-EF61-F976-7E11F0FCA41F}"/>
              </a:ext>
            </a:extLst>
          </p:cNvPr>
          <p:cNvSpPr txBox="1"/>
          <p:nvPr/>
        </p:nvSpPr>
        <p:spPr>
          <a:xfrm>
            <a:off x="3275332" y="624030"/>
            <a:ext cx="3582667" cy="880177"/>
          </a:xfrm>
          <a:prstGeom prst="rect">
            <a:avLst/>
          </a:prstGeom>
        </p:spPr>
        <p:txBody>
          <a:bodyPr wrap="square" lIns="0" tIns="0" rIns="0" bIns="0" rtlCol="0" anchor="t">
            <a:spAutoFit/>
          </a:bodyPr>
          <a:lstStyle/>
          <a:p>
            <a:pPr algn="l">
              <a:lnSpc>
                <a:spcPts val="3492"/>
              </a:lnSpc>
            </a:pPr>
            <a:r>
              <a:rPr lang="en-US" sz="2798" b="1" dirty="0">
                <a:solidFill>
                  <a:srgbClr val="FFFFFF"/>
                </a:solidFill>
                <a:latin typeface="+mj-lt"/>
                <a:ea typeface="29LT Adir Bold"/>
                <a:cs typeface="29LT Adir Bold"/>
                <a:sym typeface="29LT Adir Bold"/>
              </a:rPr>
              <a:t>Diwali Around the World</a:t>
            </a:r>
          </a:p>
        </p:txBody>
      </p:sp>
      <p:sp>
        <p:nvSpPr>
          <p:cNvPr id="6" name="TextBox 6">
            <a:extLst>
              <a:ext uri="{FF2B5EF4-FFF2-40B4-BE49-F238E27FC236}">
                <a16:creationId xmlns:a16="http://schemas.microsoft.com/office/drawing/2014/main" id="{C4181F0C-B762-6C55-E0F3-6C2E8D65B2C3}"/>
              </a:ext>
            </a:extLst>
          </p:cNvPr>
          <p:cNvSpPr txBox="1"/>
          <p:nvPr/>
        </p:nvSpPr>
        <p:spPr>
          <a:xfrm>
            <a:off x="4718523" y="1028500"/>
            <a:ext cx="47549" cy="437502"/>
          </a:xfrm>
          <a:prstGeom prst="rect">
            <a:avLst/>
          </a:prstGeom>
        </p:spPr>
        <p:txBody>
          <a:bodyPr lIns="0" tIns="0" rIns="0" bIns="0" rtlCol="0" anchor="t">
            <a:spAutoFit/>
          </a:bodyPr>
          <a:lstStyle/>
          <a:p>
            <a:pPr algn="l">
              <a:lnSpc>
                <a:spcPts val="3990"/>
              </a:lnSpc>
            </a:pPr>
            <a:r>
              <a:rPr lang="en-US" sz="1596" spc="-43">
                <a:solidFill>
                  <a:srgbClr val="FFFFFF"/>
                </a:solidFill>
                <a:latin typeface="+mj-lt"/>
                <a:ea typeface="IBM Plex Sans Condensed"/>
                <a:cs typeface="IBM Plex Sans Condensed"/>
                <a:sym typeface="IBM Plex Sans Condensed"/>
              </a:rPr>
              <a:t> </a:t>
            </a:r>
          </a:p>
        </p:txBody>
      </p:sp>
      <p:sp>
        <p:nvSpPr>
          <p:cNvPr id="39" name="Freeform 10">
            <a:extLst>
              <a:ext uri="{FF2B5EF4-FFF2-40B4-BE49-F238E27FC236}">
                <a16:creationId xmlns:a16="http://schemas.microsoft.com/office/drawing/2014/main" id="{71C3B542-EDFA-E644-5FDC-B5C92C049925}"/>
              </a:ext>
            </a:extLst>
          </p:cNvPr>
          <p:cNvSpPr/>
          <p:nvPr/>
        </p:nvSpPr>
        <p:spPr>
          <a:xfrm>
            <a:off x="265342" y="1119376"/>
            <a:ext cx="2881153" cy="1905637"/>
          </a:xfrm>
          <a:custGeom>
            <a:avLst/>
            <a:gdLst/>
            <a:ahLst/>
            <a:cxnLst/>
            <a:rect l="l" t="t" r="r" b="b"/>
            <a:pathLst>
              <a:path w="3956047" h="2637377">
                <a:moveTo>
                  <a:pt x="0" y="0"/>
                </a:moveTo>
                <a:lnTo>
                  <a:pt x="3956047" y="0"/>
                </a:lnTo>
                <a:lnTo>
                  <a:pt x="3956047" y="2637378"/>
                </a:lnTo>
                <a:lnTo>
                  <a:pt x="0" y="2637378"/>
                </a:lnTo>
                <a:lnTo>
                  <a:pt x="0" y="0"/>
                </a:lnTo>
                <a:close/>
              </a:path>
            </a:pathLst>
          </a:custGeom>
          <a:blipFill>
            <a:blip r:embed="rId5"/>
            <a:stretch>
              <a:fillRect/>
            </a:stretch>
          </a:blipFill>
        </p:spPr>
        <p:txBody>
          <a:bodyPr/>
          <a:lstStyle/>
          <a:p>
            <a:endParaRPr lang="en-GB">
              <a:latin typeface="+mj-lt"/>
            </a:endParaRPr>
          </a:p>
        </p:txBody>
      </p:sp>
      <p:sp>
        <p:nvSpPr>
          <p:cNvPr id="40" name="Freeform 11">
            <a:extLst>
              <a:ext uri="{FF2B5EF4-FFF2-40B4-BE49-F238E27FC236}">
                <a16:creationId xmlns:a16="http://schemas.microsoft.com/office/drawing/2014/main" id="{810ED12B-3E5D-35BD-50EA-A646BDCB167E}"/>
              </a:ext>
            </a:extLst>
          </p:cNvPr>
          <p:cNvSpPr/>
          <p:nvPr/>
        </p:nvSpPr>
        <p:spPr>
          <a:xfrm>
            <a:off x="282532" y="2757195"/>
            <a:ext cx="2881152" cy="261299"/>
          </a:xfrm>
          <a:custGeom>
            <a:avLst/>
            <a:gdLst/>
            <a:ahLst/>
            <a:cxnLst/>
            <a:rect l="l" t="t" r="r" b="b"/>
            <a:pathLst>
              <a:path w="3943198" h="261299">
                <a:moveTo>
                  <a:pt x="0" y="0"/>
                </a:moveTo>
                <a:lnTo>
                  <a:pt x="3943198" y="0"/>
                </a:lnTo>
                <a:lnTo>
                  <a:pt x="3943198" y="261299"/>
                </a:lnTo>
                <a:lnTo>
                  <a:pt x="0" y="26129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latin typeface="+mj-lt"/>
            </a:endParaRPr>
          </a:p>
        </p:txBody>
      </p:sp>
      <p:sp>
        <p:nvSpPr>
          <p:cNvPr id="41" name="TextBox 27">
            <a:extLst>
              <a:ext uri="{FF2B5EF4-FFF2-40B4-BE49-F238E27FC236}">
                <a16:creationId xmlns:a16="http://schemas.microsoft.com/office/drawing/2014/main" id="{8F2AD6FF-BD22-F8E5-F71B-1BFD052612F8}"/>
              </a:ext>
            </a:extLst>
          </p:cNvPr>
          <p:cNvSpPr txBox="1"/>
          <p:nvPr/>
        </p:nvSpPr>
        <p:spPr>
          <a:xfrm>
            <a:off x="316157" y="2757176"/>
            <a:ext cx="3491541" cy="196016"/>
          </a:xfrm>
          <a:prstGeom prst="rect">
            <a:avLst/>
          </a:prstGeom>
        </p:spPr>
        <p:txBody>
          <a:bodyPr wrap="square" lIns="0" tIns="0" rIns="0" bIns="0" rtlCol="0" anchor="t">
            <a:spAutoFit/>
          </a:bodyPr>
          <a:lstStyle/>
          <a:p>
            <a:pPr algn="l">
              <a:lnSpc>
                <a:spcPts val="1679"/>
              </a:lnSpc>
            </a:pPr>
            <a:r>
              <a:rPr lang="en-US" sz="900" dirty="0">
                <a:solidFill>
                  <a:srgbClr val="F12711"/>
                </a:solidFill>
                <a:latin typeface="+mj-lt"/>
                <a:ea typeface="Quattrocento"/>
                <a:cs typeface="Quattrocento"/>
                <a:sym typeface="Quattrocento"/>
              </a:rPr>
              <a:t>Suvarna Mandir (Golden Temple), Amritsar, India</a:t>
            </a:r>
          </a:p>
        </p:txBody>
      </p:sp>
      <p:sp>
        <p:nvSpPr>
          <p:cNvPr id="42" name="Freeform 16">
            <a:extLst>
              <a:ext uri="{FF2B5EF4-FFF2-40B4-BE49-F238E27FC236}">
                <a16:creationId xmlns:a16="http://schemas.microsoft.com/office/drawing/2014/main" id="{FF08B317-CA95-097E-2C5B-7559E5E59F45}"/>
              </a:ext>
            </a:extLst>
          </p:cNvPr>
          <p:cNvSpPr/>
          <p:nvPr/>
        </p:nvSpPr>
        <p:spPr>
          <a:xfrm>
            <a:off x="3415090" y="1139355"/>
            <a:ext cx="3154562" cy="1746152"/>
          </a:xfrm>
          <a:custGeom>
            <a:avLst/>
            <a:gdLst/>
            <a:ahLst/>
            <a:cxnLst/>
            <a:rect l="l" t="t" r="r" b="b"/>
            <a:pathLst>
              <a:path w="4856321" h="2637377">
                <a:moveTo>
                  <a:pt x="0" y="0"/>
                </a:moveTo>
                <a:lnTo>
                  <a:pt x="4856322" y="0"/>
                </a:lnTo>
                <a:lnTo>
                  <a:pt x="4856322" y="2637378"/>
                </a:lnTo>
                <a:lnTo>
                  <a:pt x="0" y="2637378"/>
                </a:lnTo>
                <a:lnTo>
                  <a:pt x="0" y="0"/>
                </a:lnTo>
                <a:close/>
              </a:path>
            </a:pathLst>
          </a:custGeom>
          <a:blipFill>
            <a:blip r:embed="rId8"/>
            <a:stretch>
              <a:fillRect b="-22759"/>
            </a:stretch>
          </a:blipFill>
        </p:spPr>
        <p:txBody>
          <a:bodyPr/>
          <a:lstStyle/>
          <a:p>
            <a:endParaRPr lang="en-GB">
              <a:latin typeface="+mj-lt"/>
            </a:endParaRPr>
          </a:p>
        </p:txBody>
      </p:sp>
      <p:sp>
        <p:nvSpPr>
          <p:cNvPr id="45" name="Freeform 11">
            <a:extLst>
              <a:ext uri="{FF2B5EF4-FFF2-40B4-BE49-F238E27FC236}">
                <a16:creationId xmlns:a16="http://schemas.microsoft.com/office/drawing/2014/main" id="{C5C99293-DD75-95D7-4641-ABDE1DC121F2}"/>
              </a:ext>
            </a:extLst>
          </p:cNvPr>
          <p:cNvSpPr/>
          <p:nvPr/>
        </p:nvSpPr>
        <p:spPr>
          <a:xfrm>
            <a:off x="3397901" y="2754859"/>
            <a:ext cx="3171750" cy="261298"/>
          </a:xfrm>
          <a:custGeom>
            <a:avLst/>
            <a:gdLst/>
            <a:ahLst/>
            <a:cxnLst/>
            <a:rect l="l" t="t" r="r" b="b"/>
            <a:pathLst>
              <a:path w="3943198" h="261299">
                <a:moveTo>
                  <a:pt x="0" y="0"/>
                </a:moveTo>
                <a:lnTo>
                  <a:pt x="3943198" y="0"/>
                </a:lnTo>
                <a:lnTo>
                  <a:pt x="3943198" y="261299"/>
                </a:lnTo>
                <a:lnTo>
                  <a:pt x="0" y="26129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latin typeface="+mj-lt"/>
            </a:endParaRPr>
          </a:p>
        </p:txBody>
      </p:sp>
      <p:sp>
        <p:nvSpPr>
          <p:cNvPr id="44" name="TextBox 29">
            <a:extLst>
              <a:ext uri="{FF2B5EF4-FFF2-40B4-BE49-F238E27FC236}">
                <a16:creationId xmlns:a16="http://schemas.microsoft.com/office/drawing/2014/main" id="{26CF94CD-E3EF-C071-D7AE-A8D283325ED7}"/>
              </a:ext>
            </a:extLst>
          </p:cNvPr>
          <p:cNvSpPr txBox="1"/>
          <p:nvPr/>
        </p:nvSpPr>
        <p:spPr>
          <a:xfrm>
            <a:off x="4406499" y="2696261"/>
            <a:ext cx="2180341" cy="266355"/>
          </a:xfrm>
          <a:prstGeom prst="rect">
            <a:avLst/>
          </a:prstGeom>
        </p:spPr>
        <p:txBody>
          <a:bodyPr wrap="square" lIns="0" tIns="0" rIns="0" bIns="0" rtlCol="0" anchor="t">
            <a:spAutoFit/>
          </a:bodyPr>
          <a:lstStyle/>
          <a:p>
            <a:pPr algn="l">
              <a:lnSpc>
                <a:spcPts val="2436"/>
              </a:lnSpc>
            </a:pPr>
            <a:r>
              <a:rPr lang="en-US" sz="900" dirty="0">
                <a:solidFill>
                  <a:srgbClr val="F12711"/>
                </a:solidFill>
                <a:latin typeface="+mj-lt"/>
                <a:ea typeface="Quattrocento"/>
                <a:cs typeface="Quattrocento"/>
                <a:sym typeface="Quattrocento"/>
              </a:rPr>
              <a:t>Little India, Singapore</a:t>
            </a:r>
          </a:p>
        </p:txBody>
      </p:sp>
      <p:sp>
        <p:nvSpPr>
          <p:cNvPr id="46" name="Freeform 13">
            <a:extLst>
              <a:ext uri="{FF2B5EF4-FFF2-40B4-BE49-F238E27FC236}">
                <a16:creationId xmlns:a16="http://schemas.microsoft.com/office/drawing/2014/main" id="{4B9741ED-66C8-6149-BC24-7D19D61FEF47}"/>
              </a:ext>
            </a:extLst>
          </p:cNvPr>
          <p:cNvSpPr/>
          <p:nvPr/>
        </p:nvSpPr>
        <p:spPr>
          <a:xfrm>
            <a:off x="6767809" y="1133390"/>
            <a:ext cx="1975815" cy="1905637"/>
          </a:xfrm>
          <a:custGeom>
            <a:avLst/>
            <a:gdLst/>
            <a:ahLst/>
            <a:cxnLst/>
            <a:rect l="l" t="t" r="r" b="b"/>
            <a:pathLst>
              <a:path w="3054353" h="3054353">
                <a:moveTo>
                  <a:pt x="0" y="0"/>
                </a:moveTo>
                <a:lnTo>
                  <a:pt x="3054353" y="0"/>
                </a:lnTo>
                <a:lnTo>
                  <a:pt x="3054353" y="3054353"/>
                </a:lnTo>
                <a:lnTo>
                  <a:pt x="0" y="3054353"/>
                </a:lnTo>
                <a:lnTo>
                  <a:pt x="0" y="0"/>
                </a:lnTo>
                <a:close/>
              </a:path>
            </a:pathLst>
          </a:custGeom>
          <a:blipFill>
            <a:blip r:embed="rId9"/>
            <a:stretch>
              <a:fillRect/>
            </a:stretch>
          </a:blipFill>
        </p:spPr>
        <p:txBody>
          <a:bodyPr/>
          <a:lstStyle/>
          <a:p>
            <a:endParaRPr lang="en-GB" dirty="0">
              <a:latin typeface="+mj-lt"/>
            </a:endParaRPr>
          </a:p>
        </p:txBody>
      </p:sp>
      <p:sp>
        <p:nvSpPr>
          <p:cNvPr id="47" name="Freeform 15">
            <a:extLst>
              <a:ext uri="{FF2B5EF4-FFF2-40B4-BE49-F238E27FC236}">
                <a16:creationId xmlns:a16="http://schemas.microsoft.com/office/drawing/2014/main" id="{E865D6D0-04D8-E00A-F69E-7398E8CA9A8D}"/>
              </a:ext>
            </a:extLst>
          </p:cNvPr>
          <p:cNvSpPr/>
          <p:nvPr/>
        </p:nvSpPr>
        <p:spPr>
          <a:xfrm>
            <a:off x="6767808" y="2965886"/>
            <a:ext cx="1985409" cy="298770"/>
          </a:xfrm>
          <a:custGeom>
            <a:avLst/>
            <a:gdLst/>
            <a:ahLst/>
            <a:cxnLst/>
            <a:rect l="l" t="t" r="r" b="b"/>
            <a:pathLst>
              <a:path w="3054296" h="261299">
                <a:moveTo>
                  <a:pt x="0" y="0"/>
                </a:moveTo>
                <a:lnTo>
                  <a:pt x="3054296" y="0"/>
                </a:lnTo>
                <a:lnTo>
                  <a:pt x="3054296" y="261299"/>
                </a:lnTo>
                <a:lnTo>
                  <a:pt x="0" y="26129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latin typeface="+mj-lt"/>
            </a:endParaRPr>
          </a:p>
        </p:txBody>
      </p:sp>
      <p:sp>
        <p:nvSpPr>
          <p:cNvPr id="48" name="TextBox 32">
            <a:extLst>
              <a:ext uri="{FF2B5EF4-FFF2-40B4-BE49-F238E27FC236}">
                <a16:creationId xmlns:a16="http://schemas.microsoft.com/office/drawing/2014/main" id="{32C3AAEA-DA19-28B0-1801-8DE938E2BE83}"/>
              </a:ext>
            </a:extLst>
          </p:cNvPr>
          <p:cNvSpPr txBox="1"/>
          <p:nvPr/>
        </p:nvSpPr>
        <p:spPr>
          <a:xfrm>
            <a:off x="7427808" y="2903573"/>
            <a:ext cx="1201834" cy="270908"/>
          </a:xfrm>
          <a:prstGeom prst="rect">
            <a:avLst/>
          </a:prstGeom>
        </p:spPr>
        <p:txBody>
          <a:bodyPr wrap="square" lIns="0" tIns="0" rIns="0" bIns="0" rtlCol="0" anchor="t">
            <a:spAutoFit/>
          </a:bodyPr>
          <a:lstStyle/>
          <a:p>
            <a:pPr algn="l">
              <a:lnSpc>
                <a:spcPts val="2532"/>
              </a:lnSpc>
            </a:pPr>
            <a:r>
              <a:rPr lang="en-US" sz="900" dirty="0">
                <a:solidFill>
                  <a:srgbClr val="F12711"/>
                </a:solidFill>
                <a:latin typeface="+mj-lt"/>
                <a:ea typeface="Quattrocento"/>
                <a:cs typeface="Quattrocento"/>
                <a:sym typeface="Quattrocento"/>
              </a:rPr>
              <a:t>Indonesia</a:t>
            </a:r>
          </a:p>
        </p:txBody>
      </p:sp>
      <p:sp>
        <p:nvSpPr>
          <p:cNvPr id="49" name="Freeform 18">
            <a:extLst>
              <a:ext uri="{FF2B5EF4-FFF2-40B4-BE49-F238E27FC236}">
                <a16:creationId xmlns:a16="http://schemas.microsoft.com/office/drawing/2014/main" id="{0A1D3306-92E7-5005-032B-A0A7B8770E1F}"/>
              </a:ext>
            </a:extLst>
          </p:cNvPr>
          <p:cNvSpPr/>
          <p:nvPr/>
        </p:nvSpPr>
        <p:spPr>
          <a:xfrm>
            <a:off x="212685" y="3018494"/>
            <a:ext cx="3749715" cy="1905637"/>
          </a:xfrm>
          <a:custGeom>
            <a:avLst/>
            <a:gdLst/>
            <a:ahLst/>
            <a:cxnLst/>
            <a:rect l="l" t="t" r="r" b="b"/>
            <a:pathLst>
              <a:path w="5367395" h="2524125">
                <a:moveTo>
                  <a:pt x="0" y="0"/>
                </a:moveTo>
                <a:lnTo>
                  <a:pt x="5367395" y="0"/>
                </a:lnTo>
                <a:lnTo>
                  <a:pt x="5367395" y="2524125"/>
                </a:lnTo>
                <a:lnTo>
                  <a:pt x="0" y="2524125"/>
                </a:lnTo>
                <a:lnTo>
                  <a:pt x="0" y="0"/>
                </a:lnTo>
                <a:close/>
              </a:path>
            </a:pathLst>
          </a:custGeom>
          <a:blipFill>
            <a:blip r:embed="rId12"/>
            <a:stretch>
              <a:fillRect/>
            </a:stretch>
          </a:blipFill>
        </p:spPr>
        <p:txBody>
          <a:bodyPr/>
          <a:lstStyle/>
          <a:p>
            <a:endParaRPr lang="en-GB">
              <a:latin typeface="+mj-lt"/>
            </a:endParaRPr>
          </a:p>
        </p:txBody>
      </p:sp>
      <p:sp>
        <p:nvSpPr>
          <p:cNvPr id="50" name="Freeform 19">
            <a:extLst>
              <a:ext uri="{FF2B5EF4-FFF2-40B4-BE49-F238E27FC236}">
                <a16:creationId xmlns:a16="http://schemas.microsoft.com/office/drawing/2014/main" id="{AB2B97A1-92D6-B8B4-E299-4FC16C4CB9E1}"/>
              </a:ext>
            </a:extLst>
          </p:cNvPr>
          <p:cNvSpPr/>
          <p:nvPr/>
        </p:nvSpPr>
        <p:spPr>
          <a:xfrm>
            <a:off x="152401" y="4822491"/>
            <a:ext cx="3810000" cy="261299"/>
          </a:xfrm>
          <a:custGeom>
            <a:avLst/>
            <a:gdLst/>
            <a:ahLst/>
            <a:cxnLst/>
            <a:rect l="l" t="t" r="r" b="b"/>
            <a:pathLst>
              <a:path w="5367299" h="261299">
                <a:moveTo>
                  <a:pt x="0" y="0"/>
                </a:moveTo>
                <a:lnTo>
                  <a:pt x="5367300" y="0"/>
                </a:lnTo>
                <a:lnTo>
                  <a:pt x="5367300" y="261299"/>
                </a:lnTo>
                <a:lnTo>
                  <a:pt x="0" y="26129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latin typeface="+mj-lt"/>
            </a:endParaRPr>
          </a:p>
        </p:txBody>
      </p:sp>
      <p:sp>
        <p:nvSpPr>
          <p:cNvPr id="51" name="TextBox 28">
            <a:extLst>
              <a:ext uri="{FF2B5EF4-FFF2-40B4-BE49-F238E27FC236}">
                <a16:creationId xmlns:a16="http://schemas.microsoft.com/office/drawing/2014/main" id="{060ABB1E-887E-BD7E-1388-C23DC3608237}"/>
              </a:ext>
            </a:extLst>
          </p:cNvPr>
          <p:cNvSpPr txBox="1"/>
          <p:nvPr/>
        </p:nvSpPr>
        <p:spPr>
          <a:xfrm>
            <a:off x="1066800" y="4854466"/>
            <a:ext cx="2384636" cy="193964"/>
          </a:xfrm>
          <a:prstGeom prst="rect">
            <a:avLst/>
          </a:prstGeom>
        </p:spPr>
        <p:txBody>
          <a:bodyPr wrap="square" lIns="0" tIns="0" rIns="0" bIns="0" rtlCol="0" anchor="t">
            <a:spAutoFit/>
          </a:bodyPr>
          <a:lstStyle/>
          <a:p>
            <a:pPr algn="l">
              <a:lnSpc>
                <a:spcPts val="1679"/>
              </a:lnSpc>
            </a:pPr>
            <a:r>
              <a:rPr lang="en-US" sz="900" dirty="0">
                <a:solidFill>
                  <a:srgbClr val="F12711"/>
                </a:solidFill>
                <a:latin typeface="+mj-lt"/>
                <a:ea typeface="Quattrocento"/>
                <a:cs typeface="Quattrocento"/>
                <a:sym typeface="Quattrocento"/>
              </a:rPr>
              <a:t>Trafalgar Square, London, UK</a:t>
            </a:r>
          </a:p>
        </p:txBody>
      </p:sp>
      <p:sp>
        <p:nvSpPr>
          <p:cNvPr id="52" name="Freeform 24">
            <a:extLst>
              <a:ext uri="{FF2B5EF4-FFF2-40B4-BE49-F238E27FC236}">
                <a16:creationId xmlns:a16="http://schemas.microsoft.com/office/drawing/2014/main" id="{34DB9A90-53D3-ADCA-DB6B-6C0114D98C1F}"/>
              </a:ext>
            </a:extLst>
          </p:cNvPr>
          <p:cNvSpPr/>
          <p:nvPr/>
        </p:nvSpPr>
        <p:spPr>
          <a:xfrm>
            <a:off x="4008530" y="3194502"/>
            <a:ext cx="1735531" cy="1905637"/>
          </a:xfrm>
          <a:custGeom>
            <a:avLst/>
            <a:gdLst/>
            <a:ahLst/>
            <a:cxnLst/>
            <a:rect l="l" t="t" r="r" b="b"/>
            <a:pathLst>
              <a:path w="1735531" h="2785424">
                <a:moveTo>
                  <a:pt x="0" y="0"/>
                </a:moveTo>
                <a:lnTo>
                  <a:pt x="1735531" y="0"/>
                </a:lnTo>
                <a:lnTo>
                  <a:pt x="1735531" y="2785424"/>
                </a:lnTo>
                <a:lnTo>
                  <a:pt x="0" y="2785424"/>
                </a:lnTo>
                <a:lnTo>
                  <a:pt x="0" y="0"/>
                </a:lnTo>
                <a:close/>
              </a:path>
            </a:pathLst>
          </a:custGeom>
          <a:blipFill>
            <a:blip r:embed="rId15"/>
            <a:stretch>
              <a:fillRect t="-10769"/>
            </a:stretch>
          </a:blipFill>
        </p:spPr>
        <p:txBody>
          <a:bodyPr/>
          <a:lstStyle/>
          <a:p>
            <a:endParaRPr lang="en-GB">
              <a:latin typeface="+mj-lt"/>
            </a:endParaRPr>
          </a:p>
        </p:txBody>
      </p:sp>
      <p:sp>
        <p:nvSpPr>
          <p:cNvPr id="53" name="Freeform 25">
            <a:extLst>
              <a:ext uri="{FF2B5EF4-FFF2-40B4-BE49-F238E27FC236}">
                <a16:creationId xmlns:a16="http://schemas.microsoft.com/office/drawing/2014/main" id="{B04067FF-3090-B7DD-2E1C-E086D130375B}"/>
              </a:ext>
            </a:extLst>
          </p:cNvPr>
          <p:cNvSpPr/>
          <p:nvPr/>
        </p:nvSpPr>
        <p:spPr>
          <a:xfrm>
            <a:off x="3991051" y="3025013"/>
            <a:ext cx="1735503" cy="297178"/>
          </a:xfrm>
          <a:custGeom>
            <a:avLst/>
            <a:gdLst/>
            <a:ahLst/>
            <a:cxnLst/>
            <a:rect l="l" t="t" r="r" b="b"/>
            <a:pathLst>
              <a:path w="1735503" h="387896">
                <a:moveTo>
                  <a:pt x="0" y="0"/>
                </a:moveTo>
                <a:lnTo>
                  <a:pt x="1735502" y="0"/>
                </a:lnTo>
                <a:lnTo>
                  <a:pt x="1735502" y="387896"/>
                </a:lnTo>
                <a:lnTo>
                  <a:pt x="0" y="38789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900">
              <a:latin typeface="+mj-lt"/>
            </a:endParaRPr>
          </a:p>
        </p:txBody>
      </p:sp>
      <p:sp>
        <p:nvSpPr>
          <p:cNvPr id="54" name="TextBox 30">
            <a:extLst>
              <a:ext uri="{FF2B5EF4-FFF2-40B4-BE49-F238E27FC236}">
                <a16:creationId xmlns:a16="http://schemas.microsoft.com/office/drawing/2014/main" id="{32B8C841-4C52-3952-0E9D-9D123FCBB456}"/>
              </a:ext>
            </a:extLst>
          </p:cNvPr>
          <p:cNvSpPr txBox="1"/>
          <p:nvPr/>
        </p:nvSpPr>
        <p:spPr>
          <a:xfrm>
            <a:off x="4230995" y="3016139"/>
            <a:ext cx="1801244" cy="263342"/>
          </a:xfrm>
          <a:prstGeom prst="rect">
            <a:avLst/>
          </a:prstGeom>
        </p:spPr>
        <p:txBody>
          <a:bodyPr wrap="square" lIns="0" tIns="0" rIns="0" bIns="0" rtlCol="0" anchor="t">
            <a:spAutoFit/>
          </a:bodyPr>
          <a:lstStyle/>
          <a:p>
            <a:pPr algn="l">
              <a:lnSpc>
                <a:spcPts val="2436"/>
              </a:lnSpc>
            </a:pPr>
            <a:r>
              <a:rPr lang="en-US" sz="900" dirty="0">
                <a:solidFill>
                  <a:srgbClr val="F12711"/>
                </a:solidFill>
                <a:latin typeface="+mj-lt"/>
                <a:ea typeface="Quattrocento"/>
                <a:cs typeface="Quattrocento"/>
                <a:sym typeface="Quattrocento"/>
              </a:rPr>
              <a:t>World Trade Center, </a:t>
            </a:r>
            <a:r>
              <a:rPr lang="en-US" sz="900" dirty="0" err="1">
                <a:solidFill>
                  <a:srgbClr val="F12711"/>
                </a:solidFill>
                <a:latin typeface="+mj-lt"/>
                <a:ea typeface="Quattrocento"/>
                <a:cs typeface="Quattrocento"/>
                <a:sym typeface="Quattrocento"/>
              </a:rPr>
              <a:t>Newyork</a:t>
            </a:r>
            <a:endParaRPr lang="en-US" sz="900" dirty="0">
              <a:solidFill>
                <a:srgbClr val="F12711"/>
              </a:solidFill>
              <a:latin typeface="+mj-lt"/>
              <a:ea typeface="Quattrocento"/>
              <a:cs typeface="Quattrocento"/>
              <a:sym typeface="Quattrocento"/>
            </a:endParaRPr>
          </a:p>
        </p:txBody>
      </p:sp>
      <p:sp>
        <p:nvSpPr>
          <p:cNvPr id="55" name="TextBox 31">
            <a:extLst>
              <a:ext uri="{FF2B5EF4-FFF2-40B4-BE49-F238E27FC236}">
                <a16:creationId xmlns:a16="http://schemas.microsoft.com/office/drawing/2014/main" id="{BFF30780-12A6-D4AC-BE76-762E4317783E}"/>
              </a:ext>
            </a:extLst>
          </p:cNvPr>
          <p:cNvSpPr txBox="1"/>
          <p:nvPr/>
        </p:nvSpPr>
        <p:spPr>
          <a:xfrm>
            <a:off x="5480141" y="2474126"/>
            <a:ext cx="1117017" cy="90218"/>
          </a:xfrm>
          <a:prstGeom prst="rect">
            <a:avLst/>
          </a:prstGeom>
        </p:spPr>
        <p:txBody>
          <a:bodyPr wrap="square" lIns="0" tIns="0" rIns="0" bIns="0" rtlCol="0" anchor="t">
            <a:spAutoFit/>
          </a:bodyPr>
          <a:lstStyle/>
          <a:p>
            <a:pPr algn="l">
              <a:lnSpc>
                <a:spcPts val="600"/>
              </a:lnSpc>
            </a:pPr>
            <a:r>
              <a:rPr lang="en-US" sz="900" dirty="0">
                <a:solidFill>
                  <a:srgbClr val="F12711"/>
                </a:solidFill>
                <a:latin typeface="+mj-lt"/>
                <a:ea typeface="Quattrocento"/>
                <a:cs typeface="Quattrocento"/>
                <a:sym typeface="Quattrocento"/>
              </a:rPr>
              <a:t>New York</a:t>
            </a:r>
          </a:p>
        </p:txBody>
      </p:sp>
      <p:sp>
        <p:nvSpPr>
          <p:cNvPr id="56" name="Freeform 23">
            <a:extLst>
              <a:ext uri="{FF2B5EF4-FFF2-40B4-BE49-F238E27FC236}">
                <a16:creationId xmlns:a16="http://schemas.microsoft.com/office/drawing/2014/main" id="{AE084559-2604-6CC1-C94B-BC40130C06DA}"/>
              </a:ext>
            </a:extLst>
          </p:cNvPr>
          <p:cNvSpPr/>
          <p:nvPr/>
        </p:nvSpPr>
        <p:spPr>
          <a:xfrm>
            <a:off x="5887410" y="3281948"/>
            <a:ext cx="2874920" cy="1761997"/>
          </a:xfrm>
          <a:custGeom>
            <a:avLst/>
            <a:gdLst/>
            <a:ahLst/>
            <a:cxnLst/>
            <a:rect l="l" t="t" r="r" b="b"/>
            <a:pathLst>
              <a:path w="4417219" h="2524125">
                <a:moveTo>
                  <a:pt x="0" y="0"/>
                </a:moveTo>
                <a:lnTo>
                  <a:pt x="4417219" y="0"/>
                </a:lnTo>
                <a:lnTo>
                  <a:pt x="4417219" y="2524125"/>
                </a:lnTo>
                <a:lnTo>
                  <a:pt x="0" y="2524125"/>
                </a:lnTo>
                <a:lnTo>
                  <a:pt x="0" y="0"/>
                </a:lnTo>
                <a:close/>
              </a:path>
            </a:pathLst>
          </a:custGeom>
          <a:blipFill>
            <a:blip r:embed="rId18"/>
            <a:stretch>
              <a:fillRect/>
            </a:stretch>
          </a:blipFill>
        </p:spPr>
        <p:txBody>
          <a:bodyPr/>
          <a:lstStyle/>
          <a:p>
            <a:endParaRPr lang="en-GB">
              <a:latin typeface="+mj-lt"/>
            </a:endParaRPr>
          </a:p>
        </p:txBody>
      </p:sp>
      <p:sp>
        <p:nvSpPr>
          <p:cNvPr id="57" name="Freeform 15">
            <a:extLst>
              <a:ext uri="{FF2B5EF4-FFF2-40B4-BE49-F238E27FC236}">
                <a16:creationId xmlns:a16="http://schemas.microsoft.com/office/drawing/2014/main" id="{F1A9C692-ECEF-93D7-A044-33099B894C7C}"/>
              </a:ext>
            </a:extLst>
          </p:cNvPr>
          <p:cNvSpPr/>
          <p:nvPr/>
        </p:nvSpPr>
        <p:spPr>
          <a:xfrm>
            <a:off x="5899311" y="3295142"/>
            <a:ext cx="2867162" cy="208560"/>
          </a:xfrm>
          <a:custGeom>
            <a:avLst/>
            <a:gdLst/>
            <a:ahLst/>
            <a:cxnLst/>
            <a:rect l="l" t="t" r="r" b="b"/>
            <a:pathLst>
              <a:path w="3054296" h="261299">
                <a:moveTo>
                  <a:pt x="0" y="0"/>
                </a:moveTo>
                <a:lnTo>
                  <a:pt x="3054296" y="0"/>
                </a:lnTo>
                <a:lnTo>
                  <a:pt x="3054296" y="261299"/>
                </a:lnTo>
                <a:lnTo>
                  <a:pt x="0" y="26129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latin typeface="+mj-lt"/>
            </a:endParaRPr>
          </a:p>
        </p:txBody>
      </p:sp>
      <p:sp>
        <p:nvSpPr>
          <p:cNvPr id="58" name="TextBox 33">
            <a:extLst>
              <a:ext uri="{FF2B5EF4-FFF2-40B4-BE49-F238E27FC236}">
                <a16:creationId xmlns:a16="http://schemas.microsoft.com/office/drawing/2014/main" id="{0B488BD7-E77B-D5F8-5432-D6F80499ACC6}"/>
              </a:ext>
            </a:extLst>
          </p:cNvPr>
          <p:cNvSpPr txBox="1"/>
          <p:nvPr/>
        </p:nvSpPr>
        <p:spPr>
          <a:xfrm>
            <a:off x="6790825" y="3193423"/>
            <a:ext cx="2279104" cy="272960"/>
          </a:xfrm>
          <a:prstGeom prst="rect">
            <a:avLst/>
          </a:prstGeom>
        </p:spPr>
        <p:txBody>
          <a:bodyPr wrap="square" lIns="0" tIns="0" rIns="0" bIns="0" rtlCol="0" anchor="t">
            <a:spAutoFit/>
          </a:bodyPr>
          <a:lstStyle/>
          <a:p>
            <a:pPr algn="l">
              <a:lnSpc>
                <a:spcPts val="2532"/>
              </a:lnSpc>
            </a:pPr>
            <a:r>
              <a:rPr lang="en-US" sz="900" dirty="0">
                <a:solidFill>
                  <a:srgbClr val="F12711"/>
                </a:solidFill>
                <a:latin typeface="+mj-lt"/>
                <a:ea typeface="Quattrocento"/>
                <a:cs typeface="Quattrocento"/>
                <a:sym typeface="Quattrocento"/>
              </a:rPr>
              <a:t>Lam </a:t>
            </a:r>
            <a:r>
              <a:rPr lang="en-US" sz="900" dirty="0" err="1">
                <a:solidFill>
                  <a:srgbClr val="F12711"/>
                </a:solidFill>
                <a:latin typeface="+mj-lt"/>
                <a:ea typeface="Quattrocento"/>
                <a:cs typeface="Quattrocento"/>
                <a:sym typeface="Quattrocento"/>
              </a:rPr>
              <a:t>Kriyongh</a:t>
            </a:r>
            <a:r>
              <a:rPr lang="en-US" sz="900" dirty="0">
                <a:solidFill>
                  <a:srgbClr val="F12711"/>
                </a:solidFill>
                <a:latin typeface="+mj-lt"/>
                <a:ea typeface="Quattrocento"/>
                <a:cs typeface="Quattrocento"/>
                <a:sym typeface="Quattrocento"/>
              </a:rPr>
              <a:t>, Thailand</a:t>
            </a:r>
          </a:p>
        </p:txBody>
      </p:sp>
    </p:spTree>
    <p:extLst>
      <p:ext uri="{BB962C8B-B14F-4D97-AF65-F5344CB8AC3E}">
        <p14:creationId xmlns:p14="http://schemas.microsoft.com/office/powerpoint/2010/main" val="4259792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81E43"/>
        </a:solidFill>
        <a:effectLst/>
      </p:bgPr>
    </p:bg>
    <p:spTree>
      <p:nvGrpSpPr>
        <p:cNvPr id="1" name=""/>
        <p:cNvGrpSpPr/>
        <p:nvPr/>
      </p:nvGrpSpPr>
      <p:grpSpPr>
        <a:xfrm>
          <a:off x="0" y="0"/>
          <a:ext cx="0" cy="0"/>
          <a:chOff x="0" y="0"/>
          <a:chExt cx="0" cy="0"/>
        </a:xfrm>
      </p:grpSpPr>
      <p:sp>
        <p:nvSpPr>
          <p:cNvPr id="2" name="Freeform 2"/>
          <p:cNvSpPr/>
          <p:nvPr/>
        </p:nvSpPr>
        <p:spPr>
          <a:xfrm>
            <a:off x="-63503" y="-63503"/>
            <a:ext cx="9270997" cy="5270497"/>
          </a:xfrm>
          <a:custGeom>
            <a:avLst/>
            <a:gdLst/>
            <a:ahLst/>
            <a:cxnLst/>
            <a:rect l="l" t="t" r="r" b="b"/>
            <a:pathLst>
              <a:path w="9270997" h="52704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latin typeface="+mj-lt"/>
            </a:endParaRPr>
          </a:p>
        </p:txBody>
      </p:sp>
      <p:sp>
        <p:nvSpPr>
          <p:cNvPr id="3" name="Freeform 3"/>
          <p:cNvSpPr/>
          <p:nvPr/>
        </p:nvSpPr>
        <p:spPr>
          <a:xfrm>
            <a:off x="1101804" y="2604945"/>
            <a:ext cx="2974848" cy="1608077"/>
          </a:xfrm>
          <a:custGeom>
            <a:avLst/>
            <a:gdLst/>
            <a:ahLst/>
            <a:cxnLst/>
            <a:rect l="l" t="t" r="r" b="b"/>
            <a:pathLst>
              <a:path w="2974848" h="1608077">
                <a:moveTo>
                  <a:pt x="0" y="0"/>
                </a:moveTo>
                <a:lnTo>
                  <a:pt x="2974848" y="0"/>
                </a:lnTo>
                <a:lnTo>
                  <a:pt x="2974848" y="1608077"/>
                </a:lnTo>
                <a:lnTo>
                  <a:pt x="0" y="1608077"/>
                </a:lnTo>
                <a:lnTo>
                  <a:pt x="0" y="0"/>
                </a:lnTo>
                <a:close/>
              </a:path>
            </a:pathLst>
          </a:custGeom>
          <a:blipFill>
            <a:blip r:embed="rId4"/>
            <a:stretch>
              <a:fillRect/>
            </a:stretch>
          </a:blipFill>
        </p:spPr>
        <p:txBody>
          <a:bodyPr/>
          <a:lstStyle/>
          <a:p>
            <a:endParaRPr lang="en-GB">
              <a:latin typeface="+mj-lt"/>
            </a:endParaRPr>
          </a:p>
        </p:txBody>
      </p:sp>
      <p:sp>
        <p:nvSpPr>
          <p:cNvPr id="4" name="Freeform 4"/>
          <p:cNvSpPr/>
          <p:nvPr/>
        </p:nvSpPr>
        <p:spPr>
          <a:xfrm>
            <a:off x="7961376" y="1266444"/>
            <a:ext cx="1180338" cy="2622042"/>
          </a:xfrm>
          <a:custGeom>
            <a:avLst/>
            <a:gdLst/>
            <a:ahLst/>
            <a:cxnLst/>
            <a:rect l="l" t="t" r="r" b="b"/>
            <a:pathLst>
              <a:path w="1180338" h="2622042">
                <a:moveTo>
                  <a:pt x="0" y="0"/>
                </a:moveTo>
                <a:lnTo>
                  <a:pt x="1180338" y="0"/>
                </a:lnTo>
                <a:lnTo>
                  <a:pt x="1180338" y="2622042"/>
                </a:lnTo>
                <a:lnTo>
                  <a:pt x="0" y="2622042"/>
                </a:lnTo>
                <a:lnTo>
                  <a:pt x="0" y="0"/>
                </a:lnTo>
                <a:close/>
              </a:path>
            </a:pathLst>
          </a:custGeom>
          <a:blipFill>
            <a:blip r:embed="rId5"/>
            <a:stretch>
              <a:fillRect/>
            </a:stretch>
          </a:blipFill>
        </p:spPr>
        <p:txBody>
          <a:bodyPr/>
          <a:lstStyle/>
          <a:p>
            <a:endParaRPr lang="en-GB">
              <a:latin typeface="+mj-lt"/>
            </a:endParaRPr>
          </a:p>
        </p:txBody>
      </p:sp>
      <p:sp>
        <p:nvSpPr>
          <p:cNvPr id="5" name="Freeform 5"/>
          <p:cNvSpPr/>
          <p:nvPr/>
        </p:nvSpPr>
        <p:spPr>
          <a:xfrm>
            <a:off x="1053465" y="4449242"/>
            <a:ext cx="3325368" cy="13716"/>
          </a:xfrm>
          <a:custGeom>
            <a:avLst/>
            <a:gdLst/>
            <a:ahLst/>
            <a:cxnLst/>
            <a:rect l="l" t="t" r="r" b="b"/>
            <a:pathLst>
              <a:path w="3325368" h="13716">
                <a:moveTo>
                  <a:pt x="0" y="0"/>
                </a:moveTo>
                <a:lnTo>
                  <a:pt x="3325368" y="0"/>
                </a:lnTo>
                <a:lnTo>
                  <a:pt x="3325368" y="13716"/>
                </a:lnTo>
                <a:lnTo>
                  <a:pt x="0" y="1371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latin typeface="+mj-lt"/>
            </a:endParaRPr>
          </a:p>
        </p:txBody>
      </p:sp>
      <p:sp>
        <p:nvSpPr>
          <p:cNvPr id="6" name="Freeform 6"/>
          <p:cNvSpPr/>
          <p:nvPr/>
        </p:nvSpPr>
        <p:spPr>
          <a:xfrm>
            <a:off x="1053465" y="4875962"/>
            <a:ext cx="3160776" cy="13716"/>
          </a:xfrm>
          <a:custGeom>
            <a:avLst/>
            <a:gdLst/>
            <a:ahLst/>
            <a:cxnLst/>
            <a:rect l="l" t="t" r="r" b="b"/>
            <a:pathLst>
              <a:path w="3160776" h="13716">
                <a:moveTo>
                  <a:pt x="0" y="0"/>
                </a:moveTo>
                <a:lnTo>
                  <a:pt x="3160776" y="0"/>
                </a:lnTo>
                <a:lnTo>
                  <a:pt x="3160776" y="13716"/>
                </a:lnTo>
                <a:lnTo>
                  <a:pt x="0" y="1371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latin typeface="+mj-lt"/>
            </a:endParaRPr>
          </a:p>
        </p:txBody>
      </p:sp>
      <p:sp>
        <p:nvSpPr>
          <p:cNvPr id="7" name="TextBox 7"/>
          <p:cNvSpPr txBox="1"/>
          <p:nvPr/>
        </p:nvSpPr>
        <p:spPr>
          <a:xfrm>
            <a:off x="822350" y="485661"/>
            <a:ext cx="3918690" cy="1603658"/>
          </a:xfrm>
          <a:prstGeom prst="rect">
            <a:avLst/>
          </a:prstGeom>
        </p:spPr>
        <p:txBody>
          <a:bodyPr lIns="0" tIns="0" rIns="0" bIns="0" rtlCol="0" anchor="t">
            <a:spAutoFit/>
          </a:bodyPr>
          <a:lstStyle/>
          <a:p>
            <a:pPr algn="l">
              <a:lnSpc>
                <a:spcPts val="6240"/>
              </a:lnSpc>
            </a:pPr>
            <a:r>
              <a:rPr lang="en-US" sz="5195" b="1">
                <a:solidFill>
                  <a:srgbClr val="FFFFFF"/>
                </a:solidFill>
                <a:latin typeface="+mj-lt"/>
                <a:ea typeface="29LT Adir Bold"/>
                <a:cs typeface="29LT Adir Bold"/>
                <a:sym typeface="29LT Adir Bold"/>
              </a:rPr>
              <a:t>Happy DiwaliTo All!</a:t>
            </a:r>
          </a:p>
        </p:txBody>
      </p:sp>
      <p:sp>
        <p:nvSpPr>
          <p:cNvPr id="8" name="TextBox 8"/>
          <p:cNvSpPr txBox="1"/>
          <p:nvPr/>
        </p:nvSpPr>
        <p:spPr>
          <a:xfrm>
            <a:off x="1053694" y="4216889"/>
            <a:ext cx="3393624" cy="496418"/>
          </a:xfrm>
          <a:prstGeom prst="rect">
            <a:avLst/>
          </a:prstGeom>
        </p:spPr>
        <p:txBody>
          <a:bodyPr lIns="0" tIns="0" rIns="0" bIns="0" rtlCol="0" anchor="t">
            <a:spAutoFit/>
          </a:bodyPr>
          <a:lstStyle/>
          <a:p>
            <a:pPr algn="l">
              <a:lnSpc>
                <a:spcPts val="1968"/>
              </a:lnSpc>
            </a:pPr>
            <a:r>
              <a:rPr lang="en-US" sz="1406">
                <a:solidFill>
                  <a:srgbClr val="FFFFFF"/>
                </a:solidFill>
                <a:latin typeface="+mj-lt"/>
                <a:ea typeface="Arial"/>
                <a:cs typeface="Arial"/>
                <a:sym typeface="Arial"/>
                <a:hlinkClick r:id="rId10" tooltip="mailto:info@hindueducationboarduk.org"/>
              </a:rPr>
              <a:t>Website: www.hindueducationboarduk.org Email:</a:t>
            </a:r>
            <a:r>
              <a:rPr lang="en-US" sz="1406">
                <a:solidFill>
                  <a:srgbClr val="FFFFFF"/>
                </a:solidFill>
                <a:latin typeface="+mj-lt"/>
                <a:ea typeface="Arial"/>
                <a:cs typeface="Arial"/>
                <a:sym typeface="Arial"/>
              </a:rPr>
              <a:t> </a:t>
            </a:r>
            <a:r>
              <a:rPr lang="en-US" sz="1406">
                <a:solidFill>
                  <a:srgbClr val="FFFFFF"/>
                </a:solidFill>
                <a:latin typeface="+mj-lt"/>
                <a:ea typeface="Arial"/>
                <a:cs typeface="Arial"/>
                <a:sym typeface="Arial"/>
                <a:hlinkClick r:id="rId10" tooltip="mailto:info@hindueducationboarduk.org"/>
              </a:rPr>
              <a:t>info@hindueducationboarduk.org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D2FD834076054EB74438F08C689768" ma:contentTypeVersion="19" ma:contentTypeDescription="Create a new document." ma:contentTypeScope="" ma:versionID="14da80cd61dd8055e784c9ffdde4157f">
  <xsd:schema xmlns:xsd="http://www.w3.org/2001/XMLSchema" xmlns:xs="http://www.w3.org/2001/XMLSchema" xmlns:p="http://schemas.microsoft.com/office/2006/metadata/properties" xmlns:ns2="5eee4732-5ad6-4c79-b64c-c938fbec28e1" xmlns:ns3="f8c30f94-ece5-4bff-ab20-715d7f64b333" targetNamespace="http://schemas.microsoft.com/office/2006/metadata/properties" ma:root="true" ma:fieldsID="ce010e247e70f06bb3538ab0a22700c6" ns2:_="" ns3:_="">
    <xsd:import namespace="5eee4732-5ad6-4c79-b64c-c938fbec28e1"/>
    <xsd:import namespace="f8c30f94-ece5-4bff-ab20-715d7f64b33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ee4732-5ad6-4c79-b64c-c938fbec28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727f2f1-f52d-4d91-a3ce-2d7f4d45148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8c30f94-ece5-4bff-ab20-715d7f64b33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cb8079e-d24a-458e-866b-24cfa8220eaa}" ma:internalName="TaxCatchAll" ma:showField="CatchAllData" ma:web="f8c30f94-ece5-4bff-ab20-715d7f64b33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8c30f94-ece5-4bff-ab20-715d7f64b333" xsi:nil="true"/>
    <lcf76f155ced4ddcb4097134ff3c332f xmlns="5eee4732-5ad6-4c79-b64c-c938fbec28e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969696-9E78-4D90-B5F9-A7100E16CE10}"/>
</file>

<file path=customXml/itemProps2.xml><?xml version="1.0" encoding="utf-8"?>
<ds:datastoreItem xmlns:ds="http://schemas.openxmlformats.org/officeDocument/2006/customXml" ds:itemID="{D7CCDA48-05D2-47E7-9103-38C5AEC406FA}"/>
</file>

<file path=customXml/itemProps3.xml><?xml version="1.0" encoding="utf-8"?>
<ds:datastoreItem xmlns:ds="http://schemas.openxmlformats.org/officeDocument/2006/customXml" ds:itemID="{50F35BAE-CF9D-458D-8009-5DBB683B7A18}"/>
</file>

<file path=docProps/app.xml><?xml version="1.0" encoding="utf-8"?>
<Properties xmlns="http://schemas.openxmlformats.org/officeDocument/2006/extended-properties" xmlns:vt="http://schemas.openxmlformats.org/officeDocument/2006/docPropsVTypes">
  <TotalTime>1500</TotalTime>
  <Words>1726</Words>
  <Application>Microsoft Office PowerPoint</Application>
  <PresentationFormat>On-screen Show (16:9)</PresentationFormat>
  <Paragraphs>147</Paragraphs>
  <Slides>21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IBM Plex Sans Condensed Bold</vt:lpstr>
      <vt:lpstr>Quattrocento</vt:lpstr>
      <vt:lpstr>Arial</vt:lpstr>
      <vt:lpstr>IBM Plex Sans Condensed</vt:lpstr>
      <vt:lpstr>Calibri</vt:lpstr>
      <vt:lpstr>Ara Hamah 1964</vt:lpstr>
      <vt:lpstr>Georgia</vt:lpstr>
      <vt:lpstr>29LT Adir Bold</vt:lpstr>
      <vt:lpstr>Varela Round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HEB+UK+Diwali+presentation+Secondary.pdf</dc:title>
  <cp:lastModifiedBy>Bright Sparks Education</cp:lastModifiedBy>
  <cp:revision>15</cp:revision>
  <dcterms:created xsi:type="dcterms:W3CDTF">2006-08-16T00:00:00Z</dcterms:created>
  <dcterms:modified xsi:type="dcterms:W3CDTF">2025-10-20T06:10:43Z</dcterms:modified>
  <dc:identifier>DAG13IQZ3pc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615500</vt:r8>
  </property>
  <property fmtid="{D5CDD505-2E9C-101B-9397-08002B2CF9AE}" pid="3" name="ContentTypeId">
    <vt:lpwstr>0x0101009ED2FD834076054EB74438F08C689768</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ies>
</file>